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4" r:id="rId1"/>
  </p:sldMasterIdLst>
  <p:notesMasterIdLst>
    <p:notesMasterId r:id="rId48"/>
  </p:notesMasterIdLst>
  <p:handoutMasterIdLst>
    <p:handoutMasterId r:id="rId49"/>
  </p:handoutMasterIdLst>
  <p:sldIdLst>
    <p:sldId id="257" r:id="rId2"/>
    <p:sldId id="2147472131" r:id="rId3"/>
    <p:sldId id="2147472132" r:id="rId4"/>
    <p:sldId id="2147472133" r:id="rId5"/>
    <p:sldId id="2147472135" r:id="rId6"/>
    <p:sldId id="2147472136" r:id="rId7"/>
    <p:sldId id="2147472145" r:id="rId8"/>
    <p:sldId id="2147472149" r:id="rId9"/>
    <p:sldId id="2147472120" r:id="rId10"/>
    <p:sldId id="2147472147" r:id="rId11"/>
    <p:sldId id="2147472189" r:id="rId12"/>
    <p:sldId id="2147472150" r:id="rId13"/>
    <p:sldId id="2147472183" r:id="rId14"/>
    <p:sldId id="2147472152" r:id="rId15"/>
    <p:sldId id="2147472134" r:id="rId16"/>
    <p:sldId id="2147472122" r:id="rId17"/>
    <p:sldId id="2147472191" r:id="rId18"/>
    <p:sldId id="2147472192" r:id="rId19"/>
    <p:sldId id="2147472193" r:id="rId20"/>
    <p:sldId id="575" r:id="rId21"/>
    <p:sldId id="630" r:id="rId22"/>
    <p:sldId id="2147472164" r:id="rId23"/>
    <p:sldId id="2147472165" r:id="rId24"/>
    <p:sldId id="2147472178" r:id="rId25"/>
    <p:sldId id="2147472166" r:id="rId26"/>
    <p:sldId id="2147472169" r:id="rId27"/>
    <p:sldId id="2147472170" r:id="rId28"/>
    <p:sldId id="2147472176" r:id="rId29"/>
    <p:sldId id="2147472177" r:id="rId30"/>
    <p:sldId id="2147472190" r:id="rId31"/>
    <p:sldId id="2147472179" r:id="rId32"/>
    <p:sldId id="415" r:id="rId33"/>
    <p:sldId id="2147472173" r:id="rId34"/>
    <p:sldId id="2147472174" r:id="rId35"/>
    <p:sldId id="2147472171" r:id="rId36"/>
    <p:sldId id="2147472172" r:id="rId37"/>
    <p:sldId id="2147472175" r:id="rId38"/>
    <p:sldId id="2147472180" r:id="rId39"/>
    <p:sldId id="2147472186" r:id="rId40"/>
    <p:sldId id="2147472185" r:id="rId41"/>
    <p:sldId id="2147472181" r:id="rId42"/>
    <p:sldId id="2147472187" r:id="rId43"/>
    <p:sldId id="2147472184" r:id="rId44"/>
    <p:sldId id="2147472194" r:id="rId45"/>
    <p:sldId id="1663" r:id="rId46"/>
    <p:sldId id="1664" r:id="rId47"/>
  </p:sldIdLst>
  <p:sldSz cx="9144000" cy="5143500" type="screen16x9"/>
  <p:notesSz cx="9296400" cy="14770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285362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666253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047146" algn="l" defTabSz="76179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52">
          <p15:clr>
            <a:srgbClr val="A4A3A4"/>
          </p15:clr>
        </p15:guide>
        <p15:guide id="2" pos="29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614" autoAdjust="0"/>
  </p:normalViewPr>
  <p:slideViewPr>
    <p:cSldViewPr snapToGrid="0">
      <p:cViewPr varScale="1">
        <p:scale>
          <a:sx n="76" d="100"/>
          <a:sy n="76" d="100"/>
        </p:scale>
        <p:origin x="980" y="56"/>
      </p:cViewPr>
      <p:guideLst>
        <p:guide orient="horz" pos="1620"/>
        <p:guide pos="2878"/>
      </p:guideLst>
    </p:cSldViewPr>
  </p:slideViewPr>
  <p:outlineViewPr>
    <p:cViewPr>
      <p:scale>
        <a:sx n="33" d="100"/>
        <a:sy n="33" d="100"/>
      </p:scale>
      <p:origin x="0" y="-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4152" y="114"/>
      </p:cViewPr>
      <p:guideLst>
        <p:guide orient="horz" pos="4652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8D56EAE8-38CB-4EE5-8A34-F5F49B68F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07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329" y="2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274638" y="1108075"/>
            <a:ext cx="9845676" cy="553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854" y="7016308"/>
            <a:ext cx="7436693" cy="66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4030071"/>
            <a:ext cx="4027944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329" y="14030071"/>
            <a:ext cx="4027943" cy="7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6205" tIns="68102" rIns="136205" bIns="68102" numCol="1" anchor="b" anchorCtr="0" compatLnSpc="1">
            <a:prstTxWarp prst="textNoShape">
              <a:avLst/>
            </a:prstTxWarp>
          </a:bodyPr>
          <a:lstStyle>
            <a:lvl1pPr algn="r">
              <a:defRPr sz="1800"/>
            </a:lvl1pPr>
          </a:lstStyle>
          <a:p>
            <a:pPr>
              <a:defRPr/>
            </a:pPr>
            <a:fld id="{BED2394B-E06C-4DC9-BCC2-551C3DED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38089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76179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14268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52357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1904467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362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253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146" algn="l" defTabSz="76179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D4E1-7EB1-4FAE-A959-C559CB746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6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D4E1-7EB1-4FAE-A959-C559CB746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6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Radar as a technology  is fairly old been around since WW2 – but reason for resurgence in interest is  -- smaller size, ….</a:t>
            </a:r>
          </a:p>
          <a:p>
            <a:r>
              <a:rPr lang="en-US" dirty="0"/>
              <a:t>TI has a family of Radar SoC’s where the …..</a:t>
            </a:r>
          </a:p>
          <a:p>
            <a:r>
              <a:rPr lang="en-US" dirty="0"/>
              <a:t>6843: 10mm x10mm. </a:t>
            </a:r>
            <a:r>
              <a:rPr lang="en-US" dirty="0" err="1"/>
              <a:t>AoP</a:t>
            </a:r>
            <a:r>
              <a:rPr lang="en-US" dirty="0"/>
              <a:t> =??</a:t>
            </a:r>
          </a:p>
          <a:p>
            <a:r>
              <a:rPr lang="en-US" dirty="0"/>
              <a:t>6432 : 6.5mmx6.5mm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F4A7A-3AB1-4A42-83D7-DFD48AF9E1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9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Radar as a technology  is fairly old been around since WW2 – but reason for resurgence in interest is  -- smaller size, ….</a:t>
            </a:r>
          </a:p>
          <a:p>
            <a:r>
              <a:rPr lang="en-US" dirty="0"/>
              <a:t>TI has a family of Radar SoC’s where the …..</a:t>
            </a:r>
          </a:p>
          <a:p>
            <a:r>
              <a:rPr lang="en-US" dirty="0"/>
              <a:t>6843: 10mm x10mm. </a:t>
            </a:r>
            <a:r>
              <a:rPr lang="en-US" dirty="0" err="1"/>
              <a:t>AoP</a:t>
            </a:r>
            <a:r>
              <a:rPr lang="en-US" dirty="0"/>
              <a:t> =??</a:t>
            </a:r>
          </a:p>
          <a:p>
            <a:r>
              <a:rPr lang="en-US" dirty="0"/>
              <a:t>6432 : 6.5mmx6.5mm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F4A7A-3AB1-4A42-83D7-DFD48AF9E1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Radar Signal Processing is a vast and  interesting field. But in this slide I’ve tried to summarize the 50,000 feet view of RSP, just enough to give you context for the rest of the talk,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F4A7A-3AB1-4A42-83D7-DFD48AF9E1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6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61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how angle also comes in – fuzzy but makes sense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2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figure shows extracted Doppler signatures which intuitively map to the corresponding actions.</a:t>
            </a:r>
          </a:p>
          <a:p>
            <a:r>
              <a:rPr lang="en-US" dirty="0"/>
              <a:t>Radar’s have good Doppler resolution – so many classification tasks rely heavily on Doppler based signatures.</a:t>
            </a:r>
          </a:p>
          <a:p>
            <a:r>
              <a:rPr lang="en-US" dirty="0"/>
              <a:t>More complex signatures can help distinguish more subtle gestures.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E76BD5-E8A5-49C6-9EDD-CF6D5CD0F9D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84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the pre-processing creates an image consisting of the time evolution of the Doppler spectrum.</a:t>
            </a:r>
          </a:p>
          <a:p>
            <a:r>
              <a:rPr lang="en-US" dirty="0"/>
              <a:t>(again note the reliance on Doppler – a key strength of Radar)</a:t>
            </a:r>
          </a:p>
          <a:p>
            <a:r>
              <a:rPr lang="en-US" dirty="0"/>
              <a:t>Typically,  Moving Humans, pets, Cyclists, Fans, Drones </a:t>
            </a:r>
            <a:r>
              <a:rPr lang="en-US" dirty="0" err="1"/>
              <a:t>etc</a:t>
            </a:r>
            <a:r>
              <a:rPr lang="en-US" dirty="0"/>
              <a:t> tend to have unique Doppler signatures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E76BD5-E8A5-49C6-9EDD-CF6D5CD0F9D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6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keep industrial</a:t>
            </a:r>
          </a:p>
          <a:p>
            <a:r>
              <a:rPr lang="en-US" dirty="0"/>
              <a:t>ADAS – azimuth only or azimuth and elevation</a:t>
            </a:r>
          </a:p>
          <a:p>
            <a:r>
              <a:rPr lang="en-US" dirty="0"/>
              <a:t>L shape antenna coming up</a:t>
            </a:r>
          </a:p>
          <a:p>
            <a:r>
              <a:rPr lang="en-US" dirty="0"/>
              <a:t>In cabin also can be mentioned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7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to be impractical</a:t>
            </a:r>
          </a:p>
          <a:p>
            <a:r>
              <a:rPr lang="en-US" dirty="0"/>
              <a:t>Sparse array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4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1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for the slides</a:t>
            </a:r>
          </a:p>
          <a:p>
            <a:r>
              <a:rPr lang="en-US" dirty="0"/>
              <a:t>Specify that single snapshot regime and few snapshots regime is grey area</a:t>
            </a:r>
          </a:p>
          <a:p>
            <a:r>
              <a:rPr lang="en-US" dirty="0"/>
              <a:t>Much of  the detailed analysis is for asymptotic region where large number of snapshots are available</a:t>
            </a:r>
          </a:p>
          <a:p>
            <a:r>
              <a:rPr lang="en-US" dirty="0"/>
              <a:t>Univ as looking at developing the math and guarantees for a specific problem </a:t>
            </a:r>
          </a:p>
          <a:p>
            <a:r>
              <a:rPr lang="en-US" dirty="0"/>
              <a:t>Practically what is the number of antennas, expectation on side lobes</a:t>
            </a:r>
          </a:p>
          <a:p>
            <a:endParaRPr lang="en-US" dirty="0"/>
          </a:p>
          <a:p>
            <a:r>
              <a:rPr lang="en-US" dirty="0"/>
              <a:t>Maybe combine the array and algorithm slide to one slide</a:t>
            </a:r>
          </a:p>
          <a:p>
            <a:endParaRPr lang="en-US" dirty="0"/>
          </a:p>
          <a:p>
            <a:r>
              <a:rPr lang="en-US" dirty="0"/>
              <a:t>Show that if we do BP how does the spectrum look</a:t>
            </a:r>
          </a:p>
          <a:p>
            <a:r>
              <a:rPr lang="en-US" dirty="0"/>
              <a:t>Make it more intuitive – motivate array </a:t>
            </a:r>
          </a:p>
          <a:p>
            <a:r>
              <a:rPr lang="en-US" dirty="0"/>
              <a:t>Different arrays require different algorithms</a:t>
            </a:r>
          </a:p>
          <a:p>
            <a:endParaRPr lang="en-US" dirty="0"/>
          </a:p>
          <a:p>
            <a:r>
              <a:rPr lang="en-US" dirty="0"/>
              <a:t>Side lobe in the field of view example – this one has side lobe at the edge of the </a:t>
            </a:r>
            <a:r>
              <a:rPr lang="en-US" dirty="0" err="1"/>
              <a:t>fov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Admm</a:t>
            </a:r>
            <a:r>
              <a:rPr lang="en-US" dirty="0"/>
              <a:t> acceleration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 to MERL ADMM acceleration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of the literature here assumes several snapshots available -&gt; not viable for automotive</a:t>
            </a:r>
          </a:p>
          <a:p>
            <a:r>
              <a:rPr lang="en-US" dirty="0"/>
              <a:t>Passive </a:t>
            </a:r>
          </a:p>
          <a:p>
            <a:r>
              <a:rPr lang="en-US" dirty="0"/>
              <a:t>Array design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394B-E06C-4DC9-BCC2-551C3DED9A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A23CF-AA30-4A18-B744-605C3E9DBF07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6687D7-76F0-8040-93B6-084C7529F854}"/>
              </a:ext>
            </a:extLst>
          </p:cNvPr>
          <p:cNvSpPr txBox="1"/>
          <p:nvPr userDrawn="1"/>
        </p:nvSpPr>
        <p:spPr>
          <a:xfrm>
            <a:off x="4705815" y="47801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47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6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815B5F2-A5A7-1E49-BC30-BA3F759961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3BA23CF-AA30-4A18-B744-605C3E9DBF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49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57331"/>
            <a:ext cx="8458200" cy="1102519"/>
          </a:xfrm>
        </p:spPr>
        <p:txBody>
          <a:bodyPr/>
          <a:lstStyle>
            <a:lvl1pPr>
              <a:defRPr sz="3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2774158"/>
            <a:ext cx="8458200" cy="1114425"/>
          </a:xfrm>
          <a:ln/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3F1F293-7B5B-6248-AEF0-BCB7B73543E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642100" y="4439927"/>
            <a:ext cx="21336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23CF-AA30-4A18-B744-605C3E9DB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A picture containing drawing, cup&#10;&#10;Description automatically generated">
            <a:extLst>
              <a:ext uri="{FF2B5EF4-FFF2-40B4-BE49-F238E27FC236}">
                <a16:creationId xmlns:a16="http://schemas.microsoft.com/office/drawing/2014/main" id="{7CC34E39-7310-7442-846F-66689DD005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68" y="4782676"/>
            <a:ext cx="1563597" cy="1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8" y="786357"/>
            <a:ext cx="8467725" cy="3709449"/>
          </a:xfrm>
        </p:spPr>
        <p:txBody>
          <a:bodyPr/>
          <a:lstStyle>
            <a:lvl1pPr>
              <a:spcBef>
                <a:spcPts val="667"/>
              </a:spcBef>
              <a:defRPr/>
            </a:lvl1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888F-6AF7-4263-B69D-592D8C33B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34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375" y="889398"/>
            <a:ext cx="4157663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889398"/>
            <a:ext cx="4157662" cy="351948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548F6-AAA9-4A8D-A869-511B3DFE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98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95" indent="0">
              <a:buNone/>
              <a:defRPr sz="1700" b="1"/>
            </a:lvl2pPr>
            <a:lvl3pPr marL="761790" indent="0">
              <a:buNone/>
              <a:defRPr sz="1500" b="1"/>
            </a:lvl3pPr>
            <a:lvl4pPr marL="1142683" indent="0">
              <a:buNone/>
              <a:defRPr sz="1300" b="1"/>
            </a:lvl4pPr>
            <a:lvl5pPr marL="1523573" indent="0">
              <a:buNone/>
              <a:defRPr sz="1300" b="1"/>
            </a:lvl5pPr>
            <a:lvl6pPr marL="1904467" indent="0">
              <a:buNone/>
              <a:defRPr sz="1300" b="1"/>
            </a:lvl6pPr>
            <a:lvl7pPr marL="2285362" indent="0">
              <a:buNone/>
              <a:defRPr sz="1300" b="1"/>
            </a:lvl7pPr>
            <a:lvl8pPr marL="2666253" indent="0">
              <a:buNone/>
              <a:defRPr sz="1300" b="1"/>
            </a:lvl8pPr>
            <a:lvl9pPr marL="3047146" indent="0">
              <a:buNone/>
              <a:defRPr sz="13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C35C9-3222-4444-B33E-8AB075BE8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77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52F08-588C-488E-A5AB-DF69250DE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70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Aft>
                <a:spcPct val="0"/>
              </a:spcAft>
              <a:defRPr lang="en-US" sz="17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Aft>
                <a:spcPct val="0"/>
              </a:spcAft>
              <a:defRPr lang="en-US" sz="15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Aft>
                <a:spcPct val="0"/>
              </a:spcAft>
              <a:defRPr lang="en-US"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8"/>
          </a:xfrm>
        </p:spPr>
        <p:txBody>
          <a:bodyPr/>
          <a:lstStyle>
            <a:lvl1pPr marL="0" indent="0">
              <a:buNone/>
              <a:defRPr sz="1700"/>
            </a:lvl1pPr>
            <a:lvl2pPr marL="380895" indent="0">
              <a:buNone/>
              <a:defRPr sz="1000"/>
            </a:lvl2pPr>
            <a:lvl3pPr marL="761790" indent="0">
              <a:buNone/>
              <a:defRPr sz="800"/>
            </a:lvl3pPr>
            <a:lvl4pPr marL="1142683" indent="0">
              <a:buNone/>
              <a:defRPr sz="700"/>
            </a:lvl4pPr>
            <a:lvl5pPr marL="1523573" indent="0">
              <a:buNone/>
              <a:defRPr sz="700"/>
            </a:lvl5pPr>
            <a:lvl6pPr marL="1904467" indent="0">
              <a:buNone/>
              <a:defRPr sz="700"/>
            </a:lvl6pPr>
            <a:lvl7pPr marL="2285362" indent="0">
              <a:buNone/>
              <a:defRPr sz="700"/>
            </a:lvl7pPr>
            <a:lvl8pPr marL="2666253" indent="0">
              <a:buNone/>
              <a:defRPr sz="700"/>
            </a:lvl8pPr>
            <a:lvl9pPr marL="3047146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97EEC-B5BC-42C5-B73F-31CC660D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7" descr="ti_logo_powerpoint_1_lin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362" y="4782264"/>
            <a:ext cx="1562364" cy="1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2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07163"/>
            <a:ext cx="8458200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3378" y="794149"/>
            <a:ext cx="8467725" cy="3701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67503" y="4442792"/>
            <a:ext cx="2133600" cy="15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algn="r">
              <a:defRPr sz="7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0261-DCF8-4A97-9502-E8EEF2364CDE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663C74-62AB-B64B-BCBB-0866ABE6E2D3}"/>
              </a:ext>
            </a:extLst>
          </p:cNvPr>
          <p:cNvCxnSpPr>
            <a:cxnSpLocks/>
          </p:cNvCxnSpPr>
          <p:nvPr userDrawn="1"/>
        </p:nvCxnSpPr>
        <p:spPr>
          <a:xfrm>
            <a:off x="0" y="4656947"/>
            <a:ext cx="8928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7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8089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6pPr>
      <a:lvl7pPr marL="76179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7pPr>
      <a:lvl8pPr marL="11426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8pPr>
      <a:lvl9pPr marL="15235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0000"/>
          </a:solidFill>
          <a:latin typeface="Arial" charset="0"/>
        </a:defRPr>
      </a:lvl9pPr>
    </p:titleStyle>
    <p:bodyStyle>
      <a:lvl1pPr marL="189124" indent="-189124" algn="l" rtl="0" eaLnBrk="1" fontAlgn="base" hangingPunct="1">
        <a:spcBef>
          <a:spcPts val="667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78763" indent="-194416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711530" indent="-137548" algn="l" rtl="0" eaLnBrk="1" fontAlgn="base" hangingPunct="1">
        <a:spcBef>
          <a:spcPct val="1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001168" indent="-194416" algn="l" rtl="0" eaLnBrk="1" fontAlgn="base" hangingPunct="1">
        <a:spcBef>
          <a:spcPct val="5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240546" indent="-144163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1621441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6pPr>
      <a:lvl7pPr marL="2002336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7pPr>
      <a:lvl8pPr marL="2383230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8pPr>
      <a:lvl9pPr marL="2764124" indent="-144163" algn="l" rtl="0" eaLnBrk="1" fontAlgn="base" hangingPunct="1">
        <a:spcBef>
          <a:spcPct val="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95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90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68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57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467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362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253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146" algn="l" defTabSz="7617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4.1484" TargetMode="External"/><Relationship Id="rId2" Type="http://schemas.openxmlformats.org/officeDocument/2006/relationships/hyperlink" Target="https://arxiv.org/abs/1203.5871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hyperlink" Target="https://www.continental-automotive.com/en/components/radars/long-range-radars/advanced-radar-sensor-ars540.html" TargetMode="External"/><Relationship Id="rId4" Type="http://schemas.openxmlformats.org/officeDocument/2006/relationships/hyperlink" Target="http://www.ti.com/sensors/mmwave-rada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.com/lit/pdf/swra77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.com/lit/pdf/swra77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ti.com/lit/pdf/swra774" TargetMode="Externa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.com/lit/pdf/swra77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hyperlink" Target="https://www.ti.com/lit/pdf/swra774" TargetMode="Externa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emf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.com/lit/pdf/swra774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.com/lit/pdf/swra77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i.com/lit/pdf/swra77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950" y="1323776"/>
            <a:ext cx="8851900" cy="765574"/>
          </a:xfrm>
        </p:spPr>
        <p:txBody>
          <a:bodyPr anchor="b" anchorCtr="0"/>
          <a:lstStyle/>
          <a:p>
            <a:r>
              <a:rPr lang="en-US" sz="2400" i="1" dirty="0"/>
              <a:t>High-Performance and Low-Cost Array Signal Processing: Challenges and Trends in Emerging Radar Applications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42900" y="2495206"/>
            <a:ext cx="8458200" cy="765574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Rajan Narasimha and Sandeep Rao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Texas Instruments, Inc.</a:t>
            </a:r>
          </a:p>
          <a:p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April 7, 2025</a:t>
            </a:r>
          </a:p>
        </p:txBody>
      </p:sp>
    </p:spTree>
    <p:extLst>
      <p:ext uri="{BB962C8B-B14F-4D97-AF65-F5344CB8AC3E}">
        <p14:creationId xmlns:p14="http://schemas.microsoft.com/office/powerpoint/2010/main" val="39298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A75AD-EDD7-4C6D-AF3F-1E507EF4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AWR2944 Functional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13853-A15D-4B6B-BB6B-5990963E3F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7DEC40-9AC4-42F8-A550-E5D465AF1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02" y="786357"/>
            <a:ext cx="3965801" cy="3709449"/>
          </a:xfrm>
        </p:spPr>
        <p:txBody>
          <a:bodyPr/>
          <a:lstStyle/>
          <a:p>
            <a:r>
              <a:rPr lang="en-US" sz="1600" dirty="0"/>
              <a:t>C66x DSP core</a:t>
            </a:r>
          </a:p>
          <a:p>
            <a:pPr lvl="1"/>
            <a:r>
              <a:rPr lang="en-US" sz="1400" dirty="0"/>
              <a:t>&gt;50% allocation for higher level tasks such as tracking</a:t>
            </a:r>
          </a:p>
          <a:p>
            <a:pPr lvl="1"/>
            <a:r>
              <a:rPr lang="en-US" sz="1400" dirty="0"/>
              <a:t>Desirable to leverage h/w accelerator architecture</a:t>
            </a:r>
          </a:p>
          <a:p>
            <a:pPr lvl="1"/>
            <a:endParaRPr lang="en-US" dirty="0"/>
          </a:p>
          <a:p>
            <a:r>
              <a:rPr lang="en-US" sz="1600" dirty="0"/>
              <a:t>Radar H/W Accelerator</a:t>
            </a:r>
          </a:p>
          <a:p>
            <a:pPr lvl="1"/>
            <a:r>
              <a:rPr lang="en-US" sz="1400" dirty="0"/>
              <a:t>Efficient FFT implementations -&gt; Map sparse-recovery algorithms that leverage FFT acceleration capability of TI SoC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ED4E01-C953-40E5-8520-0E4070AF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5" y="646489"/>
            <a:ext cx="4728067" cy="30797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D9158-B8C8-42C5-8F88-9CE2A79F848D}"/>
              </a:ext>
            </a:extLst>
          </p:cNvPr>
          <p:cNvSpPr/>
          <p:nvPr/>
        </p:nvSpPr>
        <p:spPr>
          <a:xfrm>
            <a:off x="2800350" y="3346450"/>
            <a:ext cx="660400" cy="17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A17C7D-F1BB-4292-9CB4-A4167DB69887}"/>
              </a:ext>
            </a:extLst>
          </p:cNvPr>
          <p:cNvSpPr/>
          <p:nvPr/>
        </p:nvSpPr>
        <p:spPr>
          <a:xfrm>
            <a:off x="2911499" y="2507730"/>
            <a:ext cx="804559" cy="4450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9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1AFF-C431-484E-883E-E82441FB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FISTA Complexity and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A74A6-42E3-4640-B701-5EA344C9D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3D4809-DA69-4F1F-AD7A-944BFE8C8396}"/>
              </a:ext>
            </a:extLst>
          </p:cNvPr>
          <p:cNvSpPr txBox="1">
            <a:spLocks/>
          </p:cNvSpPr>
          <p:nvPr/>
        </p:nvSpPr>
        <p:spPr bwMode="auto">
          <a:xfrm>
            <a:off x="4081203" y="640823"/>
            <a:ext cx="4625225" cy="1054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>
                <a:solidFill>
                  <a:srgbClr val="FF0000"/>
                </a:solidFill>
              </a:rPr>
              <a:t>Complexity per iteration </a:t>
            </a:r>
            <a:r>
              <a:rPr lang="en-US" sz="1600" kern="0" dirty="0"/>
              <a:t>dominated by matrix-vector multiplication</a:t>
            </a:r>
          </a:p>
          <a:p>
            <a:pPr lvl="1"/>
            <a:r>
              <a:rPr lang="en-US" sz="1400" kern="0" dirty="0"/>
              <a:t>N</a:t>
            </a:r>
            <a:r>
              <a:rPr lang="en-US" sz="1400" kern="0" baseline="30000" dirty="0"/>
              <a:t>2</a:t>
            </a:r>
            <a:r>
              <a:rPr lang="en-US" sz="1400" kern="0" dirty="0"/>
              <a:t> + NM + N, N is grid-size and M is number of antennas</a:t>
            </a:r>
          </a:p>
          <a:p>
            <a:pPr lvl="1"/>
            <a:r>
              <a:rPr lang="en-US" sz="1400" kern="0" dirty="0">
                <a:solidFill>
                  <a:srgbClr val="00B0F0"/>
                </a:solidFill>
              </a:rPr>
              <a:t>Compute model assumes second form of equation [21]</a:t>
            </a:r>
          </a:p>
          <a:p>
            <a:pPr lvl="1"/>
            <a:r>
              <a:rPr lang="en-US" sz="1400" kern="0" dirty="0">
                <a:solidFill>
                  <a:srgbClr val="00B0F0"/>
                </a:solidFill>
              </a:rPr>
              <a:t>Assumption: M = 32, N = 256, 1000 iterations </a:t>
            </a:r>
            <a:r>
              <a:rPr lang="en-US" sz="1400" kern="0" dirty="0">
                <a:solidFill>
                  <a:srgbClr val="00B0F0"/>
                </a:solidFill>
                <a:sym typeface="Wingdings" panose="05000000000000000000" pitchFamily="2" charset="2"/>
              </a:rPr>
              <a:t> 74M complex MACs per snapshot [21]</a:t>
            </a:r>
            <a:endParaRPr lang="en-US" sz="1400" kern="0" dirty="0">
              <a:solidFill>
                <a:srgbClr val="00B0F0"/>
              </a:solidFill>
            </a:endParaRPr>
          </a:p>
          <a:p>
            <a:pPr lvl="1"/>
            <a:endParaRPr lang="en-US" kern="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2A8CF7-A310-4E84-9BA8-8AEA54F22D47}"/>
                  </a:ext>
                </a:extLst>
              </p:cNvPr>
              <p:cNvSpPr/>
              <p:nvPr/>
            </p:nvSpPr>
            <p:spPr>
              <a:xfrm>
                <a:off x="353002" y="2264760"/>
                <a:ext cx="3523913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62A8CF7-A310-4E84-9BA8-8AEA54F22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02" y="2264760"/>
                <a:ext cx="3523913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A1DDCC-C2E7-4C22-AA8E-547FF1133E92}"/>
                  </a:ext>
                </a:extLst>
              </p:cNvPr>
              <p:cNvSpPr/>
              <p:nvPr/>
            </p:nvSpPr>
            <p:spPr>
              <a:xfrm>
                <a:off x="643981" y="941171"/>
                <a:ext cx="3150350" cy="4626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acc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arg</m:t>
                      </m:r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lim>
                          </m:limLow>
                        </m:fName>
                        <m:e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𝑨𝒔</m:t>
                          </m:r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A1DDCC-C2E7-4C22-AA8E-547FF1133E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81" y="941171"/>
                <a:ext cx="3150350" cy="462691"/>
              </a:xfrm>
              <a:prstGeom prst="rect">
                <a:avLst/>
              </a:prstGeom>
              <a:blipFill>
                <a:blip r:embed="rId4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AB93F5-671E-42CD-B67E-7CDA1D75C0A6}"/>
                  </a:ext>
                </a:extLst>
              </p:cNvPr>
              <p:cNvSpPr/>
              <p:nvPr/>
            </p:nvSpPr>
            <p:spPr>
              <a:xfrm>
                <a:off x="561394" y="3117644"/>
                <a:ext cx="3315523" cy="752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num>
                                <m:den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AB93F5-671E-42CD-B67E-7CDA1D75C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4" y="3117644"/>
                <a:ext cx="3315523" cy="7521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DC7B44-F79A-4A84-BE79-D2B7FE342406}"/>
                  </a:ext>
                </a:extLst>
              </p:cNvPr>
              <p:cNvSpPr/>
              <p:nvPr/>
            </p:nvSpPr>
            <p:spPr>
              <a:xfrm>
                <a:off x="148716" y="1509091"/>
                <a:ext cx="3932487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b="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b="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b>
                      </m:sSub>
                      <m:d>
                        <m:dPr>
                          <m:ctrlPr>
                            <a:rPr lang="en-US" b="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b="0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0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b="0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b="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p>
                          </m:sSup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DC7B44-F79A-4A84-BE79-D2B7FE3424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16" y="1509091"/>
                <a:ext cx="3932487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13F7207-8123-4F59-9E96-29E955D16C68}"/>
              </a:ext>
            </a:extLst>
          </p:cNvPr>
          <p:cNvSpPr txBox="1">
            <a:spLocks/>
          </p:cNvSpPr>
          <p:nvPr/>
        </p:nvSpPr>
        <p:spPr bwMode="auto">
          <a:xfrm>
            <a:off x="4081202" y="2664730"/>
            <a:ext cx="4625225" cy="1054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>
                <a:solidFill>
                  <a:srgbClr val="FF0000"/>
                </a:solidFill>
              </a:rPr>
              <a:t>Complexity per iteration </a:t>
            </a:r>
            <a:r>
              <a:rPr lang="en-US" sz="1600" kern="0" dirty="0"/>
              <a:t>dominated by matrix-vector multiplication</a:t>
            </a:r>
          </a:p>
          <a:p>
            <a:pPr lvl="1"/>
            <a:r>
              <a:rPr lang="en-US" sz="1400" kern="0" dirty="0">
                <a:solidFill>
                  <a:srgbClr val="00B050"/>
                </a:solidFill>
              </a:rPr>
              <a:t>N</a:t>
            </a:r>
            <a:r>
              <a:rPr lang="en-US" sz="1400" kern="0" baseline="30000" dirty="0">
                <a:solidFill>
                  <a:srgbClr val="00B050"/>
                </a:solidFill>
              </a:rPr>
              <a:t>2</a:t>
            </a:r>
            <a:r>
              <a:rPr lang="en-US" sz="1400" kern="0" dirty="0">
                <a:solidFill>
                  <a:srgbClr val="00B050"/>
                </a:solidFill>
              </a:rPr>
              <a:t> MACs</a:t>
            </a:r>
            <a:r>
              <a:rPr lang="en-US" sz="1400" kern="0" dirty="0">
                <a:solidFill>
                  <a:srgbClr val="00B050"/>
                </a:solidFill>
                <a:sym typeface="Wingdings" panose="05000000000000000000" pitchFamily="2" charset="2"/>
              </a:rPr>
              <a:t> maps to </a:t>
            </a:r>
            <a:r>
              <a:rPr lang="en-US" sz="1400" kern="0" dirty="0" err="1">
                <a:solidFill>
                  <a:srgbClr val="00B050"/>
                </a:solidFill>
                <a:sym typeface="Wingdings" panose="05000000000000000000" pitchFamily="2" charset="2"/>
              </a:rPr>
              <a:t>N.logN</a:t>
            </a:r>
            <a:r>
              <a:rPr lang="en-US" sz="1400" kern="0" dirty="0">
                <a:solidFill>
                  <a:srgbClr val="00B050"/>
                </a:solidFill>
                <a:sym typeface="Wingdings" panose="05000000000000000000" pitchFamily="2" charset="2"/>
              </a:rPr>
              <a:t> FFT computation</a:t>
            </a:r>
          </a:p>
          <a:p>
            <a:pPr lvl="1"/>
            <a:r>
              <a:rPr lang="en-US" sz="1400" kern="0" dirty="0">
                <a:solidFill>
                  <a:srgbClr val="00B050"/>
                </a:solidFill>
                <a:sym typeface="Wingdings" panose="05000000000000000000" pitchFamily="2" charset="2"/>
              </a:rPr>
              <a:t>Mapped to FFT accelerator</a:t>
            </a:r>
          </a:p>
          <a:p>
            <a:pPr lvl="1"/>
            <a:r>
              <a:rPr lang="en-US" sz="1400" kern="0" dirty="0">
                <a:solidFill>
                  <a:srgbClr val="00B050"/>
                </a:solidFill>
                <a:sym typeface="Wingdings" panose="05000000000000000000" pitchFamily="2" charset="2"/>
              </a:rPr>
              <a:t>DSP loading decreases from 74M MACs to 8.1M MACs  9x reduction in the above example</a:t>
            </a:r>
          </a:p>
          <a:p>
            <a:pPr lvl="1"/>
            <a:endParaRPr lang="en-US" sz="1400" kern="0" dirty="0">
              <a:solidFill>
                <a:srgbClr val="00B0F0"/>
              </a:solidFill>
            </a:endParaRPr>
          </a:p>
          <a:p>
            <a:pPr lvl="1"/>
            <a:endParaRPr lang="en-US" kern="0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0E8FB-2ED5-4653-B980-10990A920DA7}"/>
              </a:ext>
            </a:extLst>
          </p:cNvPr>
          <p:cNvSpPr txBox="1"/>
          <p:nvPr/>
        </p:nvSpPr>
        <p:spPr>
          <a:xfrm>
            <a:off x="132264" y="4234738"/>
            <a:ext cx="8953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Acceleration of convex optimization methods and fast algorithms for </a:t>
            </a:r>
            <a:r>
              <a:rPr lang="en-US" sz="1400" b="1" dirty="0" err="1">
                <a:solidFill>
                  <a:srgbClr val="FF0000"/>
                </a:solidFill>
              </a:rPr>
              <a:t>DoA</a:t>
            </a:r>
            <a:r>
              <a:rPr lang="en-US" sz="1400" b="1" dirty="0">
                <a:solidFill>
                  <a:srgbClr val="FF0000"/>
                </a:solidFill>
              </a:rPr>
              <a:t> estimation 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 key direction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52108-062A-42ED-9B54-9E2109C93D22}"/>
              </a:ext>
            </a:extLst>
          </p:cNvPr>
          <p:cNvSpPr txBox="1"/>
          <p:nvPr/>
        </p:nvSpPr>
        <p:spPr>
          <a:xfrm>
            <a:off x="332158" y="4715445"/>
            <a:ext cx="67984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FF0000"/>
                </a:solidFill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[25] Yu </a:t>
            </a:r>
            <a:r>
              <a:rPr lang="en-US" sz="1050" b="1" dirty="0" err="1">
                <a:solidFill>
                  <a:srgbClr val="FF0000"/>
                </a:solidFill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Leiming</a:t>
            </a:r>
            <a:r>
              <a:rPr lang="en-US" sz="1050" b="1" dirty="0">
                <a:solidFill>
                  <a:srgbClr val="FF0000"/>
                </a:solidFill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 et al, “</a:t>
            </a:r>
            <a:r>
              <a:rPr lang="en-US" sz="10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Efficient Convex Optimization on GPUs for Embedded Model Predictive  Control</a:t>
            </a:r>
            <a:r>
              <a:rPr lang="en-US" sz="1050" b="1" dirty="0">
                <a:solidFill>
                  <a:srgbClr val="FF0000"/>
                </a:solidFill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”, MERL Tech Report, 2017</a:t>
            </a:r>
          </a:p>
        </p:txBody>
      </p:sp>
    </p:spTree>
    <p:extLst>
      <p:ext uri="{BB962C8B-B14F-4D97-AF65-F5344CB8AC3E}">
        <p14:creationId xmlns:p14="http://schemas.microsoft.com/office/powerpoint/2010/main" val="209875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EC5E-5421-4036-A428-9D4E150A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4" y="107163"/>
            <a:ext cx="8810625" cy="610791"/>
          </a:xfrm>
        </p:spPr>
        <p:txBody>
          <a:bodyPr/>
          <a:lstStyle/>
          <a:p>
            <a:r>
              <a:rPr lang="en-US" sz="2400" dirty="0"/>
              <a:t>Array and Algorithm Co-Design: Spatial Smoothed 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A8B9A-1D27-4486-8110-D51456A36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63" y="717025"/>
            <a:ext cx="4436053" cy="3709449"/>
          </a:xfrm>
        </p:spPr>
        <p:txBody>
          <a:bodyPr/>
          <a:lstStyle/>
          <a:p>
            <a:r>
              <a:rPr lang="en-US" sz="1400" b="1" dirty="0">
                <a:solidFill>
                  <a:srgbClr val="FF0000"/>
                </a:solidFill>
              </a:rPr>
              <a:t>MIMO Structure</a:t>
            </a:r>
            <a:r>
              <a:rPr lang="en-US" sz="1400" dirty="0"/>
              <a:t>: Array patterns (1D/2D) conform to a convolution of TX and RX array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Antenna technology</a:t>
            </a:r>
          </a:p>
          <a:p>
            <a:pPr lvl="1"/>
            <a:r>
              <a:rPr lang="en-US" sz="1400" dirty="0"/>
              <a:t>Series-patch Antenna, Launch-on-package (</a:t>
            </a:r>
            <a:r>
              <a:rPr lang="en-US" sz="1400" dirty="0" err="1"/>
              <a:t>LoP</a:t>
            </a:r>
            <a:r>
              <a:rPr lang="en-US" sz="1400" dirty="0"/>
              <a:t>)</a:t>
            </a:r>
          </a:p>
          <a:p>
            <a:pPr lvl="1"/>
            <a:r>
              <a:rPr lang="en-US" sz="1400" dirty="0" err="1"/>
              <a:t>LoP</a:t>
            </a:r>
            <a:r>
              <a:rPr lang="en-US" sz="1400" dirty="0"/>
              <a:t> offers 4.7dB  SNR gain, insensitivity to PCB materials</a:t>
            </a:r>
          </a:p>
          <a:p>
            <a:pPr lvl="1"/>
            <a:r>
              <a:rPr lang="en-US" sz="1400" dirty="0"/>
              <a:t>Antenna dimensions and placement requirements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Super-resolution with MUSIC </a:t>
            </a:r>
            <a:r>
              <a:rPr lang="en-US" sz="1400" dirty="0"/>
              <a:t>-&gt; lower complexity than many sparse-recovery algorithms</a:t>
            </a:r>
          </a:p>
          <a:p>
            <a:r>
              <a:rPr lang="en-US" sz="1400" dirty="0"/>
              <a:t>Conventional MUSIC for super-resolution -&gt; requires multiple snapshots</a:t>
            </a:r>
          </a:p>
          <a:p>
            <a:r>
              <a:rPr lang="en-US" sz="1400" dirty="0"/>
              <a:t>Single-snapshot MUSIC with Spatial Smoothing -&gt; studied for 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F1D39-17F8-413E-8974-65B866FD3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460A3-67C1-4466-AB8A-3AE9D79E4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2" t="1417" r="19962" b="27126"/>
          <a:stretch/>
        </p:blipFill>
        <p:spPr>
          <a:xfrm>
            <a:off x="7439345" y="993846"/>
            <a:ext cx="1183004" cy="1379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51A73-733B-498F-BBEC-2F3579AE458E}"/>
              </a:ext>
            </a:extLst>
          </p:cNvPr>
          <p:cNvSpPr txBox="1"/>
          <p:nvPr/>
        </p:nvSpPr>
        <p:spPr>
          <a:xfrm>
            <a:off x="7359650" y="2324102"/>
            <a:ext cx="1581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LoP</a:t>
            </a:r>
            <a:r>
              <a:rPr lang="en-US" sz="1400" b="1" dirty="0"/>
              <a:t> Antenna [1]</a:t>
            </a:r>
          </a:p>
        </p:txBody>
      </p:sp>
      <p:pic>
        <p:nvPicPr>
          <p:cNvPr id="7" name="Picture 6" descr="A red circuit board with white and black components&#10;&#10;Description automatically generated">
            <a:extLst>
              <a:ext uri="{FF2B5EF4-FFF2-40B4-BE49-F238E27FC236}">
                <a16:creationId xmlns:a16="http://schemas.microsoft.com/office/drawing/2014/main" id="{5C7988D6-C60E-4B1E-8C8C-54D8A26D9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36" y="1124935"/>
            <a:ext cx="1306355" cy="1117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1192EF-FE7E-46B9-BFDC-22145B1E069E}"/>
              </a:ext>
            </a:extLst>
          </p:cNvPr>
          <p:cNvSpPr txBox="1"/>
          <p:nvPr/>
        </p:nvSpPr>
        <p:spPr>
          <a:xfrm>
            <a:off x="5499338" y="2191523"/>
            <a:ext cx="1581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Series Patch Antenna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5DB96-453A-48E3-8633-8EB3AD5BD7FD}"/>
              </a:ext>
            </a:extLst>
          </p:cNvPr>
          <p:cNvSpPr txBox="1"/>
          <p:nvPr/>
        </p:nvSpPr>
        <p:spPr>
          <a:xfrm>
            <a:off x="332158" y="4715445"/>
            <a:ext cx="414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</a:t>
            </a:r>
            <a:r>
              <a:rPr lang="en-US" sz="900" i="1" dirty="0"/>
              <a:t>3D Waveguide Antenna Radar System: An RF Independent Substrate Solution</a:t>
            </a:r>
            <a:r>
              <a:rPr lang="en-US" sz="900" dirty="0"/>
              <a:t>, Garcia-Tejero et al., EUMW2022 - Automotive Forum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99A5EE-AF46-437A-82BB-38996C667F5B}"/>
              </a:ext>
            </a:extLst>
          </p:cNvPr>
          <p:cNvSpPr txBox="1">
            <a:spLocks/>
          </p:cNvSpPr>
          <p:nvPr/>
        </p:nvSpPr>
        <p:spPr bwMode="auto">
          <a:xfrm>
            <a:off x="4555222" y="2890466"/>
            <a:ext cx="4703751" cy="13795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Not all arrays are suited for SS-MUSIC</a:t>
            </a:r>
          </a:p>
          <a:p>
            <a:r>
              <a:rPr lang="en-US" sz="1400" b="1" kern="0" dirty="0">
                <a:solidFill>
                  <a:srgbClr val="FF0000"/>
                </a:solidFill>
              </a:rPr>
              <a:t>SS-MUSIC compatible arrays</a:t>
            </a:r>
          </a:p>
          <a:p>
            <a:pPr lvl="1"/>
            <a:r>
              <a:rPr lang="en-US" sz="1400" kern="0" dirty="0"/>
              <a:t>Design 2D array to facilitate 1D SS-MUSIC in azimuth dimension subject to antenna placement requirements</a:t>
            </a:r>
          </a:p>
          <a:p>
            <a:pPr lvl="1"/>
            <a:r>
              <a:rPr lang="en-US" sz="1400" kern="0" dirty="0"/>
              <a:t>For applications that are azimuth-heavy</a:t>
            </a:r>
          </a:p>
        </p:txBody>
      </p:sp>
    </p:spTree>
    <p:extLst>
      <p:ext uri="{BB962C8B-B14F-4D97-AF65-F5344CB8AC3E}">
        <p14:creationId xmlns:p14="http://schemas.microsoft.com/office/powerpoint/2010/main" val="1497913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D66A-00FD-4352-B689-759A0D65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16x16 Array Design Example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95CEC-CCFC-4779-8F14-C1579D9D70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67503" y="4442792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D055D-2D4E-43CA-A5F6-47435D220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5" y="2801648"/>
            <a:ext cx="7798901" cy="171864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693C91-8280-4DFC-9731-5C09B792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652" y="3832408"/>
            <a:ext cx="3260730" cy="859002"/>
          </a:xfrm>
        </p:spPr>
        <p:txBody>
          <a:bodyPr/>
          <a:lstStyle/>
          <a:p>
            <a:r>
              <a:rPr lang="en-US" sz="1400" dirty="0"/>
              <a:t>Above virtual array has max ULA length = 32 in each row</a:t>
            </a:r>
          </a:p>
          <a:p>
            <a:r>
              <a:rPr lang="en-US" sz="1400" dirty="0"/>
              <a:t>Largest contained URA size: 26x4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4C304-05EE-4A42-9287-B15C23C00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71" y="778694"/>
            <a:ext cx="2371444" cy="1808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E7DCC-E59B-4F55-A1D4-76CAE9133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615" y="757767"/>
            <a:ext cx="2331352" cy="18690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F7CF3F-C115-4D16-810A-9150236B03F6}"/>
              </a:ext>
            </a:extLst>
          </p:cNvPr>
          <p:cNvSpPr txBox="1"/>
          <p:nvPr/>
        </p:nvSpPr>
        <p:spPr>
          <a:xfrm>
            <a:off x="4718267" y="819871"/>
            <a:ext cx="92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TX Array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5F213E-EF36-4CC6-A845-42517FF746D8}"/>
              </a:ext>
            </a:extLst>
          </p:cNvPr>
          <p:cNvSpPr txBox="1"/>
          <p:nvPr/>
        </p:nvSpPr>
        <p:spPr>
          <a:xfrm>
            <a:off x="7174701" y="825741"/>
            <a:ext cx="947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RX Array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3E426-EA57-43DC-8D62-0F8B63E46D28}"/>
              </a:ext>
            </a:extLst>
          </p:cNvPr>
          <p:cNvSpPr txBox="1"/>
          <p:nvPr/>
        </p:nvSpPr>
        <p:spPr>
          <a:xfrm>
            <a:off x="3852418" y="3042064"/>
            <a:ext cx="125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Virtual Array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54855-C38B-4A78-9044-A5EFC9E62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65" y="757767"/>
            <a:ext cx="3316352" cy="209506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D5BF5F-D37F-41A8-AED9-65A4B8DB7FE2}"/>
              </a:ext>
            </a:extLst>
          </p:cNvPr>
          <p:cNvSpPr/>
          <p:nvPr/>
        </p:nvSpPr>
        <p:spPr>
          <a:xfrm>
            <a:off x="3620669" y="1554697"/>
            <a:ext cx="310960" cy="293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6BE1415-9F74-4DBB-9916-49953AE947CF}"/>
              </a:ext>
            </a:extLst>
          </p:cNvPr>
          <p:cNvSpPr/>
          <p:nvPr/>
        </p:nvSpPr>
        <p:spPr>
          <a:xfrm rot="5400000">
            <a:off x="6204677" y="2592063"/>
            <a:ext cx="310960" cy="293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AE3EF01-A396-4347-B660-8DD3526A9A09}"/>
              </a:ext>
            </a:extLst>
          </p:cNvPr>
          <p:cNvSpPr txBox="1">
            <a:spLocks/>
          </p:cNvSpPr>
          <p:nvPr/>
        </p:nvSpPr>
        <p:spPr bwMode="auto">
          <a:xfrm>
            <a:off x="4572000" y="3811690"/>
            <a:ext cx="3260730" cy="8590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Facilitates SS-MUSIC over the azimuth-aperture</a:t>
            </a:r>
          </a:p>
          <a:p>
            <a:r>
              <a:rPr lang="en-US" sz="1400" kern="0" dirty="0"/>
              <a:t>L-R symmetry enables FB-averaging</a:t>
            </a:r>
          </a:p>
        </p:txBody>
      </p:sp>
    </p:spTree>
    <p:extLst>
      <p:ext uri="{BB962C8B-B14F-4D97-AF65-F5344CB8AC3E}">
        <p14:creationId xmlns:p14="http://schemas.microsoft.com/office/powerpoint/2010/main" val="275394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946B-849B-455E-8AD4-9F7E0D3C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4" y="107163"/>
            <a:ext cx="8785225" cy="610791"/>
          </a:xfrm>
        </p:spPr>
        <p:txBody>
          <a:bodyPr/>
          <a:lstStyle/>
          <a:p>
            <a:r>
              <a:rPr lang="en-US" dirty="0"/>
              <a:t>Azimuth Spectra: SS-MUSIC vs BF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5EF58-CD32-422D-AEEB-68F3C007DF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411B4F-B855-4705-813B-466C3C3E2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3143250"/>
            <a:ext cx="4362450" cy="1352556"/>
          </a:xfrm>
        </p:spPr>
        <p:txBody>
          <a:bodyPr/>
          <a:lstStyle/>
          <a:p>
            <a:r>
              <a:rPr lang="en-US" sz="1600" dirty="0"/>
              <a:t>SS-</a:t>
            </a:r>
            <a:r>
              <a:rPr lang="en-US" sz="1400" dirty="0"/>
              <a:t>MUSIC exhibits much lower side-lobes than Bartlett BF</a:t>
            </a:r>
          </a:p>
          <a:p>
            <a:r>
              <a:rPr lang="en-US" sz="1400" dirty="0"/>
              <a:t>Results in superior dynamic range performance</a:t>
            </a:r>
          </a:p>
          <a:p>
            <a:pPr lvl="1"/>
            <a:r>
              <a:rPr lang="en-US" sz="1200" dirty="0"/>
              <a:t>BF has multiple spurious peaks comparable in amplitude to the source at 23º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A5FA3-8415-4CC0-89D3-BF7CDAD3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25" y="663275"/>
            <a:ext cx="3086660" cy="2400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71922-3370-41BC-AF93-30EC4CFBF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057" y="668180"/>
            <a:ext cx="3086659" cy="247089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22380B-0506-4FCC-A6DF-0F7198699112}"/>
              </a:ext>
            </a:extLst>
          </p:cNvPr>
          <p:cNvCxnSpPr/>
          <p:nvPr/>
        </p:nvCxnSpPr>
        <p:spPr>
          <a:xfrm flipH="1">
            <a:off x="2776406" y="2080528"/>
            <a:ext cx="317500" cy="127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A439454-0BBA-47C2-B99D-DA42D4A465D8}"/>
              </a:ext>
            </a:extLst>
          </p:cNvPr>
          <p:cNvSpPr txBox="1">
            <a:spLocks/>
          </p:cNvSpPr>
          <p:nvPr/>
        </p:nvSpPr>
        <p:spPr bwMode="auto">
          <a:xfrm>
            <a:off x="4337050" y="3161277"/>
            <a:ext cx="4362450" cy="1352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As the sources get close to each other, SS-MUSIC is able to resolve, while the BF peaks begin to merge</a:t>
            </a:r>
            <a:endParaRPr lang="en-US" sz="11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8D0EB-FF22-4EBD-BEDA-9ED99356A364}"/>
              </a:ext>
            </a:extLst>
          </p:cNvPr>
          <p:cNvSpPr txBox="1"/>
          <p:nvPr/>
        </p:nvSpPr>
        <p:spPr>
          <a:xfrm>
            <a:off x="2918378" y="1641738"/>
            <a:ext cx="114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10dB lower source</a:t>
            </a:r>
          </a:p>
        </p:txBody>
      </p:sp>
    </p:spTree>
    <p:extLst>
      <p:ext uri="{BB962C8B-B14F-4D97-AF65-F5344CB8AC3E}">
        <p14:creationId xmlns:p14="http://schemas.microsoft.com/office/powerpoint/2010/main" val="43382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AD9F-C106-4BCC-85C4-88AE0032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C9A5D-0017-4E85-ADE2-08DCD5C7EA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021B5-F11B-4B53-8C35-ADCA2385E9B6}"/>
              </a:ext>
            </a:extLst>
          </p:cNvPr>
          <p:cNvSpPr/>
          <p:nvPr/>
        </p:nvSpPr>
        <p:spPr>
          <a:xfrm>
            <a:off x="0" y="602485"/>
            <a:ext cx="4572000" cy="42319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[1]	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Pesavento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M. Trinh-Hoang and M.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Viberg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"Three More Decades in Array Signal Processing Research: An optimization and structure exploitation perspective,"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Signal Processing Magazine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40, no. 4, pp. 92-106, June 2023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[2]	P. Pal and P. P. Vaidyanathan, "Nested Arrays: A Novel Approach to Array Processing with Enhanced Degrees of Freedom,"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58, no. 8, pp. 4167-4181, Aug. 2010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[3]	D. P. Wipf and B. D. Rao, "Sparse Bayesian learning for basis selection,"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52, no. 8, pp. 2153-2164, Aug. 2004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[4] 	P.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Stoica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P.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Babu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and J. Li, "SPICE: A Sparse Covariance-Based Estimation Method for Array Processing,"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59, no. 2, pp. 629-638, Feb. 2011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[5] 	A.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Moffet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"Minimum-redundancy linear arrays,"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Antennas and Propagation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16, no. 2, pp. 172-175, March 1968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[6]	R Wu, “Achieving angular high dynamic range with sparse arrays,"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European Microwave Week 2024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[7]	Chen, Scott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Saobing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et al. “Atomic Decomposition by Basis Pursuit.” SIAM J. Sci.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Comput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20 (1998): 33-61.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[8]	Sun and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Petropulu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"A sparse linear array approach to automotive radar with matrix completion,"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ICASSP 2020</a:t>
            </a:r>
            <a:endParaRPr lang="en-US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[9]	D.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Malioutov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M. Cetin and A. S.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Willsky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"A sparse signal reconstruction perspective for source localization with sensor arrays,"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53, no. 8, pp. 3010-3022, Aug. 2005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[10]	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Candes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et al., "Towards a Mathematical theory of super-resolution," in 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arXiv:1203.5871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[11] 	Li, J., Wu, R., Lu, I.-T., and Ren, D., “Bayesian Linear Regression with Cauchy Prior and its Application in Sparse MIMO Radar”, IEEE Transactions on Aerospace Electronic Systems, vol. 59, no. 6, IEEE, pp. 9576–9597, 2023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[12]    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Candes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Tao and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Rhomberg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“Stable signal recovery from incomplete and inaccurate measurements”,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arXiv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2005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[13]     	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Lu, J. Tang, S. Yan and Z. Lin, "Nonconvex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Nonsmooth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Low Rank Minimization via Iteratively Reweighted Nuclear Norm,"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Image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25, no. 2, pp. 829-839, Feb. 2016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2F9C5-BDAE-499F-88C7-A8411602CEE8}"/>
              </a:ext>
            </a:extLst>
          </p:cNvPr>
          <p:cNvSpPr/>
          <p:nvPr/>
        </p:nvSpPr>
        <p:spPr>
          <a:xfrm>
            <a:off x="4572000" y="484746"/>
            <a:ext cx="4572000" cy="45397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</a:t>
            </a:r>
            <a:endParaRPr lang="en-US" sz="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[14]   	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 Chen and Y Chie, "Robust spectral compressed sensing via structured matrix completion," IEEE Transactions in Information Theory, Vol 60, No 10, pp 6576-6601, Oct 2014</a:t>
            </a:r>
            <a:endParaRPr lang="en-US" sz="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[15] 	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</a:rPr>
              <a:t>P. Sarangi, M. C.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</a:rPr>
              <a:t>Hücümenoğlu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</a:rPr>
              <a:t> and P. Pal, "Single-Snapshot Nested Virtual Array Completion: Necessary and Sufficient Conditions,"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</a:rPr>
              <a:t>IEEE Signal Processing Letters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</a:rPr>
              <a:t>, vol. 29, pp. 2113-2117, 2022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[16] 	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Ilan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 Ziskind and Mati Wax, "Maximum likelihood localization of multiple source by alternating projection," in 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IEEE Transactions on Acoustics Speech and Signal Processing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vol. 36,  No. 10, pp 1553-1560, Oct 1988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[17] 	Yuri Abramovich et al, "Positive-definite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Topelitz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 Completion in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DoA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 Estimation for Non-uniform Linear Antenna Arrays - Part 1: Fully Augmentable Arrays," in 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vol. 46,  No. 9, pp 2458-2571, Sep 1998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[1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8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] 	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Wenjing Liao and Albert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Fannjiang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"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MR17"/>
              </a:rPr>
              <a:t>MUSIC for Single-Snapshot Spectral Estimation: Stability and Super-resolution,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” 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arXiv:1404.1484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Times New Roman" panose="02020603050405020304" pitchFamily="18" charset="0"/>
              </a:rPr>
              <a:t>, Sep 2014</a:t>
            </a:r>
            <a:endParaRPr lang="en-US" sz="900" dirty="0">
              <a:latin typeface="Cambria" panose="02040503050406030204" pitchFamily="18" charset="0"/>
              <a:ea typeface="HGMinchoB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[19] 	G. Tang, B. N. Bhaskar, P. Shah and B.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Recht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"Compressive sensing off the grid," 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2012 50th Annual Allerton Conference on Communication, Control, and Computing (Allerton)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Monticello, IL, USA, 2012, pp. 778-785.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[20] 	R. Fu, Y. Liu, T. Huang and Y. C.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Eldar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"Structured LISTA for Multidimensional Harmonic Retrieval," in 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vol. 69, pp. 3459-3472, 2021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[21] 	J.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Youn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S. Ravindran, R. Wu, J. Li and R. van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Sloun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"Circular Convolutional Learned ISTA for Automotive Radar DOA Estimation," 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2022 19th European Radar Conference (</a:t>
            </a:r>
            <a:r>
              <a:rPr lang="en-US" sz="800" i="1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EuRAD</a:t>
            </a:r>
            <a:r>
              <a:rPr lang="en-US" sz="800" i="1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)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Milan, Italy, 2022, pp. 273-276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[22] 	V Monga, Y Li and Y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Eldar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, “Algorithm unrolling: Interpretable efficient deep learning for signal and image processing”, in arXiv:1912.10557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[23] 	H Van Trees, “Detection, estimation, and modulation theory: Part IV”, John Wiley &amp; Sons, Incorporated, 2002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[24]	I. F. </a:t>
            </a:r>
            <a:r>
              <a:rPr lang="en-US" sz="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Gorodnitsky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and B. D. Rao, "Sparse signal reconstruction from limited data using FOCUSS: a re-weighted minimum norm algorithm," in </a:t>
            </a:r>
            <a:r>
              <a:rPr lang="en-US" sz="8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IEEE Transactions on Signal Processing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vol. 45, no. 3, pp. 600-616, March 1997 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[25] 	Yu </a:t>
            </a:r>
            <a:r>
              <a:rPr lang="en-US" sz="800" dirty="0" err="1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Leiming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 et al, “</a:t>
            </a:r>
            <a:r>
              <a:rPr lang="en-US" sz="800" dirty="0">
                <a:latin typeface="Cambria" panose="02040503050406030204" pitchFamily="18" charset="0"/>
                <a:ea typeface="Cambria" panose="02040503050406030204" pitchFamily="18" charset="0"/>
              </a:rPr>
              <a:t>Efficient Convex Optimization on GPUs for Embedded Model Predictive      Control</a:t>
            </a:r>
            <a:r>
              <a:rPr lang="en-US" sz="800" dirty="0">
                <a:latin typeface="Cambria" panose="02040503050406030204" pitchFamily="18" charset="0"/>
                <a:ea typeface="HGMinchoB"/>
                <a:cs typeface="Calibri" panose="020F0502020204030204" pitchFamily="34" charset="0"/>
              </a:rPr>
              <a:t>”, MERL Tech Report, 2017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Cambria" panose="02040503050406030204" pitchFamily="18" charset="0"/>
              <a:ea typeface="HGMinchoB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Cambria" panose="02040503050406030204" pitchFamily="18" charset="0"/>
              <a:ea typeface="HGMinchoB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latin typeface="Cambria" panose="02040503050406030204" pitchFamily="18" charset="0"/>
              <a:ea typeface="HGMinchoB"/>
              <a:cs typeface="Calibri" panose="020F0502020204030204" pitchFamily="34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endParaRPr lang="en-US" sz="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95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125" y="885207"/>
            <a:ext cx="8921750" cy="1540493"/>
          </a:xfrm>
        </p:spPr>
        <p:txBody>
          <a:bodyPr anchor="b" anchorCtr="0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Machine Learning on the Edge for low-cost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Radars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42900" y="2673006"/>
            <a:ext cx="8458200" cy="765574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Sandeep Rao, Texas Instruments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6C9230-C010-4D1A-AC38-9D60E4CA010A}"/>
              </a:ext>
            </a:extLst>
          </p:cNvPr>
          <p:cNvSpPr txBox="1">
            <a:spLocks/>
          </p:cNvSpPr>
          <p:nvPr/>
        </p:nvSpPr>
        <p:spPr bwMode="auto">
          <a:xfrm>
            <a:off x="222250" y="2831013"/>
            <a:ext cx="8921750" cy="154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380895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6pPr>
            <a:lvl7pPr marL="76179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7pPr>
            <a:lvl8pPr marL="114268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8pPr>
            <a:lvl9pPr marL="15235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FF0000"/>
                </a:solidFill>
                <a:latin typeface="Arial" charset="0"/>
              </a:defRPr>
            </a:lvl9pPr>
          </a:lstStyle>
          <a:p>
            <a:b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ICASSP 2025, Hyderabad</a:t>
            </a:r>
            <a:b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059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E627A-DB2C-4EEA-85E5-BB2B92BA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532127"/>
            <a:ext cx="8810625" cy="3420748"/>
          </a:xfrm>
        </p:spPr>
        <p:txBody>
          <a:bodyPr>
            <a:normAutofit/>
          </a:bodyPr>
          <a:lstStyle/>
          <a:p>
            <a:r>
              <a:rPr lang="en-US" sz="2000" dirty="0"/>
              <a:t>The previous section focused on improving the angle resolution of a </a:t>
            </a:r>
            <a:r>
              <a:rPr lang="en-US" sz="2000" dirty="0" err="1"/>
              <a:t>mmWave</a:t>
            </a:r>
            <a:r>
              <a:rPr lang="en-US" sz="2000" dirty="0"/>
              <a:t> radar:</a:t>
            </a:r>
          </a:p>
          <a:p>
            <a:pPr lvl="1"/>
            <a:r>
              <a:rPr lang="en-US" sz="1800" dirty="0"/>
              <a:t>Relevant for Automotive Radars (ADAS) =&gt; Larger antenna arrays and sufficient compute for complex algorithms</a:t>
            </a:r>
            <a:endParaRPr lang="en-US" sz="1988" dirty="0"/>
          </a:p>
          <a:p>
            <a:r>
              <a:rPr lang="en-US" sz="2000" dirty="0"/>
              <a:t>We’ll now look at radars at the other end of the spectrum:</a:t>
            </a:r>
          </a:p>
          <a:p>
            <a:pPr lvl="1"/>
            <a:r>
              <a:rPr lang="en-US" sz="1800" dirty="0"/>
              <a:t>Small size, low cost radars =&gt; small antenna arrays  and minimal compute</a:t>
            </a:r>
          </a:p>
          <a:p>
            <a:pPr lvl="1"/>
            <a:r>
              <a:rPr lang="en-US" sz="1800" dirty="0"/>
              <a:t>Address emerging applications: Building surveillance, Occupancy sensing, Automotive </a:t>
            </a:r>
            <a:r>
              <a:rPr lang="en-US" sz="1800" dirty="0" err="1"/>
              <a:t>incabin</a:t>
            </a:r>
            <a:r>
              <a:rPr lang="en-US" sz="1800" dirty="0"/>
              <a:t> sensing, Elderly care, HMI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00EE90-7F98-4525-BA1C-021FD396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38695"/>
            <a:ext cx="8457406" cy="610195"/>
          </a:xfrm>
        </p:spPr>
        <p:txBody>
          <a:bodyPr/>
          <a:lstStyle/>
          <a:p>
            <a:r>
              <a:rPr lang="en-US" dirty="0"/>
              <a:t>Introduction and Context</a:t>
            </a:r>
          </a:p>
        </p:txBody>
      </p:sp>
    </p:spTree>
    <p:extLst>
      <p:ext uri="{BB962C8B-B14F-4D97-AF65-F5344CB8AC3E}">
        <p14:creationId xmlns:p14="http://schemas.microsoft.com/office/powerpoint/2010/main" val="1590273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E627A-DB2C-4EEA-85E5-BB2B92BA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532127"/>
            <a:ext cx="8810625" cy="3420748"/>
          </a:xfrm>
        </p:spPr>
        <p:txBody>
          <a:bodyPr>
            <a:normAutofit/>
          </a:bodyPr>
          <a:lstStyle/>
          <a:p>
            <a:r>
              <a:rPr lang="en-US" sz="2000" dirty="0"/>
              <a:t>The previous section focused on improving the angle resolution of a </a:t>
            </a:r>
            <a:r>
              <a:rPr lang="en-US" sz="2000" dirty="0" err="1"/>
              <a:t>mmWave</a:t>
            </a:r>
            <a:r>
              <a:rPr lang="en-US" sz="2000" dirty="0"/>
              <a:t> radar:</a:t>
            </a:r>
          </a:p>
          <a:p>
            <a:pPr lvl="1"/>
            <a:r>
              <a:rPr lang="en-US" sz="1800" dirty="0"/>
              <a:t>Relevant for Automotive Radars (ADAS) =&gt; Larger antenna arrays and sufficient compute for complex algorithms</a:t>
            </a:r>
            <a:endParaRPr lang="en-US" sz="1988" dirty="0"/>
          </a:p>
          <a:p>
            <a:r>
              <a:rPr lang="en-US" sz="2000" dirty="0"/>
              <a:t>We’ll now look at radars at the other end of the spectrum:</a:t>
            </a:r>
          </a:p>
          <a:p>
            <a:pPr lvl="1"/>
            <a:r>
              <a:rPr lang="en-US" sz="1800" dirty="0"/>
              <a:t>Small size, low cost radars =&gt; small antenna arrays  and minimal compute</a:t>
            </a:r>
          </a:p>
          <a:p>
            <a:pPr lvl="1"/>
            <a:r>
              <a:rPr lang="en-US" sz="1800" dirty="0"/>
              <a:t>Address emerging applications: Building surveillance, Occupancy sensing, Automotive </a:t>
            </a:r>
            <a:r>
              <a:rPr lang="en-US" sz="1800" dirty="0" err="1"/>
              <a:t>incabin</a:t>
            </a:r>
            <a:r>
              <a:rPr lang="en-US" sz="1800" dirty="0"/>
              <a:t> sensing, Elderly care, HMI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00EE90-7F98-4525-BA1C-021FD396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38695"/>
            <a:ext cx="8457406" cy="610195"/>
          </a:xfrm>
        </p:spPr>
        <p:txBody>
          <a:bodyPr/>
          <a:lstStyle/>
          <a:p>
            <a:r>
              <a:rPr lang="en-US" dirty="0"/>
              <a:t>Introduction and Context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FBB99-A1F8-44B6-8203-D18E98083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10" y="3314701"/>
            <a:ext cx="4791593" cy="14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76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A70655-2028-4061-B827-AAB47287E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" y="400645"/>
            <a:ext cx="9039225" cy="4514255"/>
          </a:xfrm>
        </p:spPr>
        <p:txBody>
          <a:bodyPr>
            <a:normAutofit/>
          </a:bodyPr>
          <a:lstStyle/>
          <a:p>
            <a:r>
              <a:rPr lang="en-US" sz="1600" dirty="0"/>
              <a:t>Traditional applications leverage radars strengths in target detection and tracking. </a:t>
            </a:r>
          </a:p>
          <a:p>
            <a:r>
              <a:rPr lang="en-US" sz="1600" dirty="0"/>
              <a:t>Emerging applications require target classification as well: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284347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5F5AC-D0F6-4F99-92B2-C993CD57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95250"/>
            <a:ext cx="8457406" cy="610195"/>
          </a:xfrm>
        </p:spPr>
        <p:txBody>
          <a:bodyPr/>
          <a:lstStyle/>
          <a:p>
            <a:r>
              <a:rPr lang="en-US" dirty="0"/>
              <a:t>The need for Classification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434104-109E-4DB9-B5F0-A018460501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125" y="1125906"/>
          <a:ext cx="7829550" cy="1388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538">
                  <a:extLst>
                    <a:ext uri="{9D8B030D-6E8A-4147-A177-3AD203B41FA5}">
                      <a16:colId xmlns:a16="http://schemas.microsoft.com/office/drawing/2014/main" val="1350350202"/>
                    </a:ext>
                  </a:extLst>
                </a:gridCol>
                <a:gridCol w="4764012">
                  <a:extLst>
                    <a:ext uri="{9D8B030D-6E8A-4147-A177-3AD203B41FA5}">
                      <a16:colId xmlns:a16="http://schemas.microsoft.com/office/drawing/2014/main" val="20097609"/>
                    </a:ext>
                  </a:extLst>
                </a:gridCol>
              </a:tblGrid>
              <a:tr h="302844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Segment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Use-case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77061"/>
                  </a:ext>
                </a:extLst>
              </a:tr>
              <a:tr h="343146">
                <a:tc>
                  <a:txBody>
                    <a:bodyPr/>
                    <a:lstStyle/>
                    <a:p>
                      <a:r>
                        <a:rPr lang="en-US" sz="1200" dirty="0"/>
                        <a:t>Building Automation / Surveillance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Motion Classification  (detect intruders while ignoring motion from pets, trees etc.)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37025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1200" dirty="0"/>
                        <a:t>Elderly care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Fall Detection , Activity Classification 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906181"/>
                  </a:ext>
                </a:extLst>
              </a:tr>
              <a:tr h="400098">
                <a:tc>
                  <a:txBody>
                    <a:bodyPr/>
                    <a:lstStyle/>
                    <a:p>
                      <a:r>
                        <a:rPr lang="en-US" sz="1200" dirty="0"/>
                        <a:t>Gesture Recognition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Mobile Devices, Household appliances, Kick-2-Open (Automotive Boot opener), Automotive Dash Board, 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605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17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5D73-0297-411C-A4B0-75982DF6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7" y="107163"/>
            <a:ext cx="8458200" cy="610791"/>
          </a:xfrm>
        </p:spPr>
        <p:txBody>
          <a:bodyPr/>
          <a:lstStyle/>
          <a:p>
            <a:r>
              <a:rPr lang="en-US" dirty="0"/>
              <a:t>Emerging ADAS Applications: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A6959-E46C-4673-BFC2-1AE991C1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90101"/>
            <a:ext cx="4768850" cy="1425178"/>
          </a:xfrm>
        </p:spPr>
        <p:txBody>
          <a:bodyPr/>
          <a:lstStyle/>
          <a:p>
            <a:r>
              <a:rPr lang="en-US" sz="1400" dirty="0"/>
              <a:t>Radar with LiDAR like resolution for high-res imaging</a:t>
            </a:r>
          </a:p>
          <a:p>
            <a:pPr lvl="1"/>
            <a:r>
              <a:rPr lang="en-US" sz="1200" dirty="0"/>
              <a:t>Point clouds and object detection with neural networks (</a:t>
            </a:r>
            <a:r>
              <a:rPr lang="en-US" sz="1200" dirty="0" err="1"/>
              <a:t>e.g</a:t>
            </a:r>
            <a:r>
              <a:rPr lang="en-US" sz="1200" dirty="0"/>
              <a:t> </a:t>
            </a:r>
            <a:r>
              <a:rPr lang="en-US" sz="1200" dirty="0" err="1"/>
              <a:t>PointNet</a:t>
            </a:r>
            <a:r>
              <a:rPr lang="en-US" sz="1200" dirty="0"/>
              <a:t>)</a:t>
            </a:r>
          </a:p>
          <a:p>
            <a:pPr lvl="1"/>
            <a:r>
              <a:rPr lang="en-US" sz="1200" dirty="0" err="1"/>
              <a:t>Velodyne</a:t>
            </a:r>
            <a:r>
              <a:rPr lang="en-US" sz="1200" dirty="0"/>
              <a:t> HDL-64E LiDAR ~0.5º resolution @ 20Hz </a:t>
            </a:r>
          </a:p>
          <a:p>
            <a:r>
              <a:rPr lang="en-US" sz="1400" dirty="0"/>
              <a:t>ADAS example use case</a:t>
            </a:r>
          </a:p>
          <a:p>
            <a:pPr lvl="1"/>
            <a:r>
              <a:rPr lang="en-US" sz="1200" dirty="0"/>
              <a:t>Pedestrian automatic emergency braking [6] requires angle resolution of ≤ 0.5º deg 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35A32-0F44-4986-AA1A-BADF8512D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635404"/>
            <a:ext cx="3848105" cy="2164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F5EDEC-1BC2-4C05-8DA6-0FDD82D3780E}"/>
              </a:ext>
            </a:extLst>
          </p:cNvPr>
          <p:cNvSpPr txBox="1"/>
          <p:nvPr/>
        </p:nvSpPr>
        <p:spPr>
          <a:xfrm>
            <a:off x="722040" y="4747796"/>
            <a:ext cx="724589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Image source: </a:t>
            </a:r>
            <a:r>
              <a:rPr lang="en-US" sz="1050" dirty="0">
                <a:hlinkClick r:id="rId4"/>
              </a:rPr>
              <a:t>www.ti.com/sensors/mmwave-radar/</a:t>
            </a:r>
            <a:endParaRPr lang="en-US" sz="1050" dirty="0"/>
          </a:p>
          <a:p>
            <a:r>
              <a:rPr lang="en-US" sz="1050" dirty="0">
                <a:hlinkClick r:id="rId5"/>
              </a:rPr>
              <a:t>https://www.continental-automotive.com/en/components/radars/long-range-radars/advanced-radar-sensor-ars540.html</a:t>
            </a:r>
            <a:endParaRPr lang="en-US" sz="1050" dirty="0"/>
          </a:p>
          <a:p>
            <a:endParaRPr lang="en-US" sz="105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6CEC57-6A1B-4702-A913-9AAE62A09B5D}"/>
              </a:ext>
            </a:extLst>
          </p:cNvPr>
          <p:cNvSpPr txBox="1">
            <a:spLocks/>
          </p:cNvSpPr>
          <p:nvPr/>
        </p:nvSpPr>
        <p:spPr bwMode="auto">
          <a:xfrm>
            <a:off x="4518025" y="2890101"/>
            <a:ext cx="4378320" cy="14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spcBef>
                <a:spcPct val="6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33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854075" indent="-165100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201738" indent="-233363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489075" indent="-173038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1946275" indent="-173038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403475" indent="-173038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2860675" indent="-173038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317875" indent="-173038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kern="0" dirty="0"/>
              <a:t>Key Challenges for High-Res Radar for ADAS</a:t>
            </a:r>
          </a:p>
          <a:p>
            <a:pPr lvl="1"/>
            <a:r>
              <a:rPr lang="en-US" sz="1200" kern="0" dirty="0"/>
              <a:t>0.5</a:t>
            </a:r>
            <a:r>
              <a:rPr lang="en-US" sz="1200" dirty="0"/>
              <a:t>º</a:t>
            </a:r>
            <a:r>
              <a:rPr lang="en-US" sz="1200" kern="0" dirty="0"/>
              <a:t> deg resolution azimuth and elevation</a:t>
            </a:r>
          </a:p>
          <a:p>
            <a:pPr lvl="1"/>
            <a:r>
              <a:rPr lang="en-US" sz="1200" kern="0" dirty="0"/>
              <a:t>Restricted aperture and form factor: ~13cmx9cm</a:t>
            </a:r>
          </a:p>
          <a:p>
            <a:pPr lvl="1"/>
            <a:r>
              <a:rPr lang="en-US" sz="1200" kern="0" dirty="0"/>
              <a:t>Dynamic scene =&gt; Single snapshot processing, ~50ms frame</a:t>
            </a:r>
          </a:p>
          <a:p>
            <a:pPr lvl="1"/>
            <a:r>
              <a:rPr lang="en-US" sz="1200" kern="0" dirty="0"/>
              <a:t>Dynamic range requirements: 20 dB, imposes restrictions on side lobe levels</a:t>
            </a:r>
          </a:p>
          <a:p>
            <a:pPr lvl="1"/>
            <a:r>
              <a:rPr lang="en-US" sz="1200" kern="0" dirty="0"/>
              <a:t>Multiple sources in urban environments</a:t>
            </a:r>
          </a:p>
          <a:p>
            <a:pPr lvl="1"/>
            <a:endParaRPr lang="en-US" sz="1600" kern="0" dirty="0"/>
          </a:p>
          <a:p>
            <a:pPr marL="0" indent="0">
              <a:buNone/>
            </a:pPr>
            <a:r>
              <a:rPr lang="en-US" kern="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454EF-ED64-4017-8A44-636B7B1DE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58" y="607062"/>
            <a:ext cx="2143125" cy="21431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A5300F-7409-48BD-8A24-437AC7CE03C3}"/>
              </a:ext>
            </a:extLst>
          </p:cNvPr>
          <p:cNvCxnSpPr>
            <a:cxnSpLocks/>
          </p:cNvCxnSpPr>
          <p:nvPr/>
        </p:nvCxnSpPr>
        <p:spPr>
          <a:xfrm flipV="1">
            <a:off x="5702300" y="828222"/>
            <a:ext cx="1174750" cy="48622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0B1E3-0C89-4250-A533-11B8FBF1A4BB}"/>
              </a:ext>
            </a:extLst>
          </p:cNvPr>
          <p:cNvCxnSpPr>
            <a:cxnSpLocks/>
          </p:cNvCxnSpPr>
          <p:nvPr/>
        </p:nvCxnSpPr>
        <p:spPr>
          <a:xfrm>
            <a:off x="5537200" y="1477119"/>
            <a:ext cx="209550" cy="109463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2E2CC6-8958-455A-A47E-08977DF47D04}"/>
              </a:ext>
            </a:extLst>
          </p:cNvPr>
          <p:cNvSpPr txBox="1"/>
          <p:nvPr/>
        </p:nvSpPr>
        <p:spPr>
          <a:xfrm rot="20060001">
            <a:off x="5892800" y="85725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13.7cm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F95DD2-3C9C-4F57-A149-DCC2460961C0}"/>
              </a:ext>
            </a:extLst>
          </p:cNvPr>
          <p:cNvSpPr txBox="1"/>
          <p:nvPr/>
        </p:nvSpPr>
        <p:spPr>
          <a:xfrm rot="15441209">
            <a:off x="5300855" y="1890186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9cm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36189-B0CE-41E9-AC8D-61DF72F598F3}"/>
              </a:ext>
            </a:extLst>
          </p:cNvPr>
          <p:cNvSpPr txBox="1"/>
          <p:nvPr/>
        </p:nvSpPr>
        <p:spPr>
          <a:xfrm>
            <a:off x="5537200" y="556087"/>
            <a:ext cx="1648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Continental ARS540</a:t>
            </a:r>
          </a:p>
        </p:txBody>
      </p:sp>
    </p:spTree>
    <p:extLst>
      <p:ext uri="{BB962C8B-B14F-4D97-AF65-F5344CB8AC3E}">
        <p14:creationId xmlns:p14="http://schemas.microsoft.com/office/powerpoint/2010/main" val="31118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A70655-2028-4061-B827-AAB47287E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" y="400645"/>
            <a:ext cx="9039225" cy="4514255"/>
          </a:xfrm>
        </p:spPr>
        <p:txBody>
          <a:bodyPr>
            <a:normAutofit/>
          </a:bodyPr>
          <a:lstStyle/>
          <a:p>
            <a:r>
              <a:rPr lang="en-US" sz="1600" dirty="0"/>
              <a:t>Traditional applications leverage radars strengths in target detection and tracking. </a:t>
            </a:r>
          </a:p>
          <a:p>
            <a:r>
              <a:rPr lang="en-US" sz="1600" dirty="0"/>
              <a:t>Emerging applications require target classification as well: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Radar classification can leverage the work done in the context of Vision. However nature of the signal is different</a:t>
            </a:r>
          </a:p>
          <a:p>
            <a:pPr lvl="1"/>
            <a:r>
              <a:rPr lang="en-US" dirty="0"/>
              <a:t>Vision: high spatial resolution. None or limited range/velocity resolution</a:t>
            </a:r>
          </a:p>
          <a:p>
            <a:pPr lvl="1"/>
            <a:r>
              <a:rPr lang="en-US" dirty="0"/>
              <a:t>Radar: High range/velocity resolution. Limited spatial resolution</a:t>
            </a:r>
          </a:p>
          <a:p>
            <a:pPr lvl="1"/>
            <a:r>
              <a:rPr lang="en-US" u="sng" dirty="0"/>
              <a:t>Hence intuition on feasibility, performance, and compute complexity has to be built ground up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45F5AC-D0F6-4F99-92B2-C993CD57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95250"/>
            <a:ext cx="8457406" cy="610195"/>
          </a:xfrm>
        </p:spPr>
        <p:txBody>
          <a:bodyPr/>
          <a:lstStyle/>
          <a:p>
            <a:r>
              <a:rPr lang="en-US" dirty="0"/>
              <a:t>The need for Classification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434104-109E-4DB9-B5F0-A018460501A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8125" y="1125906"/>
          <a:ext cx="7829550" cy="1388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538">
                  <a:extLst>
                    <a:ext uri="{9D8B030D-6E8A-4147-A177-3AD203B41FA5}">
                      <a16:colId xmlns:a16="http://schemas.microsoft.com/office/drawing/2014/main" val="1350350202"/>
                    </a:ext>
                  </a:extLst>
                </a:gridCol>
                <a:gridCol w="4764012">
                  <a:extLst>
                    <a:ext uri="{9D8B030D-6E8A-4147-A177-3AD203B41FA5}">
                      <a16:colId xmlns:a16="http://schemas.microsoft.com/office/drawing/2014/main" val="20097609"/>
                    </a:ext>
                  </a:extLst>
                </a:gridCol>
              </a:tblGrid>
              <a:tr h="302844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Segment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Use-case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77061"/>
                  </a:ext>
                </a:extLst>
              </a:tr>
              <a:tr h="343146">
                <a:tc>
                  <a:txBody>
                    <a:bodyPr/>
                    <a:lstStyle/>
                    <a:p>
                      <a:r>
                        <a:rPr lang="en-US" sz="1200" dirty="0"/>
                        <a:t>Building Automation / Surveillance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Motion Classification  (detect intruders while ignoring motion from pets, trees etc.)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37025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1200" dirty="0"/>
                        <a:t>Elderly care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Fall Detection , Activity Classification 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906181"/>
                  </a:ext>
                </a:extLst>
              </a:tr>
              <a:tr h="400098">
                <a:tc>
                  <a:txBody>
                    <a:bodyPr/>
                    <a:lstStyle/>
                    <a:p>
                      <a:r>
                        <a:rPr lang="en-US" sz="1200" dirty="0"/>
                        <a:t>Gesture Recognition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Mobile Devices, Household appliances, Kick-2-Open (Automotive Boot opener), Automotive Dash Board, </a:t>
                      </a:r>
                    </a:p>
                  </a:txBody>
                  <a:tcPr marL="57150" marR="57150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605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509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8E5B9E-F47E-4590-A7D6-0AFD5277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20" y="20392"/>
            <a:ext cx="8457406" cy="419099"/>
          </a:xfrm>
        </p:spPr>
        <p:txBody>
          <a:bodyPr/>
          <a:lstStyle/>
          <a:p>
            <a:r>
              <a:rPr lang="en-US" dirty="0"/>
              <a:t>A 30sec intro to Radar Processing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009BF2-2F1F-4C92-A6BD-B85BF954F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569" y="692671"/>
            <a:ext cx="1876854" cy="4449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0DA5BC-A24A-4187-9C35-8489484866EA}"/>
              </a:ext>
            </a:extLst>
          </p:cNvPr>
          <p:cNvSpPr txBox="1"/>
          <p:nvPr/>
        </p:nvSpPr>
        <p:spPr>
          <a:xfrm>
            <a:off x="4587493" y="1113552"/>
            <a:ext cx="2857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125" dirty="0">
                <a:solidFill>
                  <a:srgbClr val="000000"/>
                </a:solidFill>
                <a:latin typeface="Arial"/>
                <a:cs typeface="Arial" charset="0"/>
              </a:rPr>
              <a:t>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258E2A3-2E50-4838-8F16-C8CA81583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238" y="1994051"/>
            <a:ext cx="163203" cy="40460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EFE662-310D-4CD5-A013-AA827995D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585" y="2611582"/>
            <a:ext cx="163203" cy="40460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55F9DCB3-444C-4853-A29F-B56D26F7D751}"/>
              </a:ext>
            </a:extLst>
          </p:cNvPr>
          <p:cNvSpPr/>
          <p:nvPr/>
        </p:nvSpPr>
        <p:spPr>
          <a:xfrm>
            <a:off x="2276209" y="2247919"/>
            <a:ext cx="952500" cy="11319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Radar Sensor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65AE-49E4-4091-A153-71C5FF07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52" y="2718256"/>
            <a:ext cx="163203" cy="404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966919-0B08-4AB1-9DA4-FC96B571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990" y="2912750"/>
            <a:ext cx="163203" cy="40460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A68044-658F-459A-8A64-D64DF10D1737}"/>
              </a:ext>
            </a:extLst>
          </p:cNvPr>
          <p:cNvCxnSpPr>
            <a:stCxn id="39" idx="2"/>
          </p:cNvCxnSpPr>
          <p:nvPr/>
        </p:nvCxnSpPr>
        <p:spPr>
          <a:xfrm>
            <a:off x="1706840" y="2398659"/>
            <a:ext cx="56936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263AB16-2435-4D51-88C3-3C6A74E804A1}"/>
              </a:ext>
            </a:extLst>
          </p:cNvPr>
          <p:cNvCxnSpPr>
            <a:cxnSpLocks/>
          </p:cNvCxnSpPr>
          <p:nvPr/>
        </p:nvCxnSpPr>
        <p:spPr>
          <a:xfrm flipH="1">
            <a:off x="2047634" y="3010452"/>
            <a:ext cx="228575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6B60E92-0695-4F81-8565-F63C9A35A031}"/>
              </a:ext>
            </a:extLst>
          </p:cNvPr>
          <p:cNvCxnSpPr>
            <a:cxnSpLocks/>
          </p:cNvCxnSpPr>
          <p:nvPr/>
        </p:nvCxnSpPr>
        <p:spPr>
          <a:xfrm flipH="1" flipV="1">
            <a:off x="1867298" y="3117043"/>
            <a:ext cx="408911" cy="582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0F41CC-B168-409F-965C-0FC30F767344}"/>
              </a:ext>
            </a:extLst>
          </p:cNvPr>
          <p:cNvCxnSpPr>
            <a:cxnSpLocks/>
          </p:cNvCxnSpPr>
          <p:nvPr/>
        </p:nvCxnSpPr>
        <p:spPr>
          <a:xfrm flipH="1" flipV="1">
            <a:off x="1726591" y="3311537"/>
            <a:ext cx="549618" cy="582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FD3E84D6-E5F3-4BC6-B575-D4088FA43906}"/>
              </a:ext>
            </a:extLst>
          </p:cNvPr>
          <p:cNvSpPr/>
          <p:nvPr/>
        </p:nvSpPr>
        <p:spPr>
          <a:xfrm>
            <a:off x="2752459" y="522911"/>
            <a:ext cx="2373354" cy="877448"/>
          </a:xfrm>
          <a:prstGeom prst="wedgeRectCallout">
            <a:avLst>
              <a:gd name="adj1" fmla="val -94605"/>
              <a:gd name="adj2" fmla="val 10168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2125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DF1396A-25A9-4572-A7B0-F72F0C8C1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132" y="1798693"/>
            <a:ext cx="2004278" cy="185046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98806DD-591A-49E6-B088-91153BD9622B}"/>
              </a:ext>
            </a:extLst>
          </p:cNvPr>
          <p:cNvSpPr txBox="1"/>
          <p:nvPr/>
        </p:nvSpPr>
        <p:spPr>
          <a:xfrm>
            <a:off x="4946926" y="3674485"/>
            <a:ext cx="66675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250" dirty="0">
                <a:solidFill>
                  <a:srgbClr val="000000"/>
                </a:solidFill>
                <a:latin typeface="Arial"/>
                <a:cs typeface="Arial" charset="0"/>
              </a:rPr>
              <a:t>Range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F370404-AF07-462E-A73F-1F20501466AD}"/>
              </a:ext>
            </a:extLst>
          </p:cNvPr>
          <p:cNvSpPr txBox="1"/>
          <p:nvPr/>
        </p:nvSpPr>
        <p:spPr>
          <a:xfrm rot="16200000">
            <a:off x="4033458" y="2727876"/>
            <a:ext cx="94755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250" dirty="0">
                <a:solidFill>
                  <a:srgbClr val="000000"/>
                </a:solidFill>
                <a:latin typeface="Arial"/>
                <a:cs typeface="Arial" charset="0"/>
              </a:rPr>
              <a:t>Velocity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0DD8E9F-C146-4374-8533-2D4EA6569708}"/>
              </a:ext>
            </a:extLst>
          </p:cNvPr>
          <p:cNvSpPr txBox="1"/>
          <p:nvPr/>
        </p:nvSpPr>
        <p:spPr>
          <a:xfrm rot="18682878">
            <a:off x="6118119" y="3194414"/>
            <a:ext cx="66675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250" dirty="0">
                <a:solidFill>
                  <a:srgbClr val="000000"/>
                </a:solidFill>
                <a:latin typeface="Arial"/>
                <a:cs typeface="Arial" charset="0"/>
              </a:rPr>
              <a:t>Angle</a:t>
            </a:r>
            <a:r>
              <a:rPr lang="en-US" sz="1125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D8D4503-66C1-41ED-8285-B1C246D6B3EF}"/>
              </a:ext>
            </a:extLst>
          </p:cNvPr>
          <p:cNvSpPr txBox="1"/>
          <p:nvPr/>
        </p:nvSpPr>
        <p:spPr>
          <a:xfrm>
            <a:off x="5225861" y="784148"/>
            <a:ext cx="2952748" cy="4385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125" dirty="0">
                <a:solidFill>
                  <a:srgbClr val="000000"/>
                </a:solidFill>
                <a:latin typeface="Arial"/>
                <a:cs typeface="Arial" charset="0"/>
              </a:rPr>
              <a:t>A radar transmits a series of </a:t>
            </a:r>
            <a:r>
              <a:rPr lang="en-US" sz="1125" dirty="0" err="1">
                <a:solidFill>
                  <a:srgbClr val="000000"/>
                </a:solidFill>
                <a:latin typeface="Arial"/>
                <a:cs typeface="Arial" charset="0"/>
              </a:rPr>
              <a:t>equi</a:t>
            </a:r>
            <a:r>
              <a:rPr lang="en-US" sz="1125" dirty="0">
                <a:solidFill>
                  <a:srgbClr val="000000"/>
                </a:solidFill>
                <a:latin typeface="Arial"/>
                <a:cs typeface="Arial" charset="0"/>
              </a:rPr>
              <a:t>-spaced chirps in a unit called a “frame”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8DC5CA2-0B58-48F1-A919-09BE128A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0" y="2654867"/>
            <a:ext cx="190500" cy="4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75FFAB-84CD-4F8D-A5D6-7D3BA445EB20}"/>
              </a:ext>
            </a:extLst>
          </p:cNvPr>
          <p:cNvCxnSpPr>
            <a:cxnSpLocks/>
          </p:cNvCxnSpPr>
          <p:nvPr/>
        </p:nvCxnSpPr>
        <p:spPr>
          <a:xfrm flipH="1">
            <a:off x="510213" y="2144148"/>
            <a:ext cx="1081805" cy="25230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062A679-6C40-4ABC-AC2D-855E335C5341}"/>
              </a:ext>
            </a:extLst>
          </p:cNvPr>
          <p:cNvCxnSpPr>
            <a:cxnSpLocks/>
          </p:cNvCxnSpPr>
          <p:nvPr/>
        </p:nvCxnSpPr>
        <p:spPr>
          <a:xfrm>
            <a:off x="425354" y="2883787"/>
            <a:ext cx="1098569" cy="13240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18934B-49B3-4D76-BFBF-392D84D03424}"/>
              </a:ext>
            </a:extLst>
          </p:cNvPr>
          <p:cNvCxnSpPr/>
          <p:nvPr/>
        </p:nvCxnSpPr>
        <p:spPr>
          <a:xfrm>
            <a:off x="3370081" y="3190875"/>
            <a:ext cx="6667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A6B2A91-4F47-4E7F-9046-E1DCBF17DE95}"/>
              </a:ext>
            </a:extLst>
          </p:cNvPr>
          <p:cNvSpPr txBox="1"/>
          <p:nvPr/>
        </p:nvSpPr>
        <p:spPr>
          <a:xfrm>
            <a:off x="3314268" y="2589618"/>
            <a:ext cx="1057346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063" dirty="0">
                <a:solidFill>
                  <a:srgbClr val="000000"/>
                </a:solidFill>
                <a:latin typeface="Arial"/>
                <a:cs typeface="Arial" charset="0"/>
              </a:rPr>
              <a:t>FFT based Signal processing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A5D164-229C-4E83-8DD4-4A5A4CEEB77B}"/>
              </a:ext>
            </a:extLst>
          </p:cNvPr>
          <p:cNvSpPr txBox="1"/>
          <p:nvPr/>
        </p:nvSpPr>
        <p:spPr>
          <a:xfrm>
            <a:off x="888792" y="3841247"/>
            <a:ext cx="3454942" cy="5539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defTabSz="571500"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" charset="0"/>
              </a:rPr>
              <a:t>Reflections of the TX signal are received across multiple RX antennas.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8CC72-1E91-4200-B976-C9049F2C2B58}"/>
              </a:ext>
            </a:extLst>
          </p:cNvPr>
          <p:cNvSpPr txBox="1"/>
          <p:nvPr/>
        </p:nvSpPr>
        <p:spPr>
          <a:xfrm rot="20409120">
            <a:off x="569727" y="2033015"/>
            <a:ext cx="85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 charset="0"/>
              </a:rPr>
              <a:t>TX signal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7057AF-AF7C-4D1A-A3C4-ED78E649786F}"/>
              </a:ext>
            </a:extLst>
          </p:cNvPr>
          <p:cNvSpPr txBox="1"/>
          <p:nvPr/>
        </p:nvSpPr>
        <p:spPr>
          <a:xfrm rot="551130">
            <a:off x="626974" y="2684819"/>
            <a:ext cx="851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 charset="0"/>
              </a:rPr>
              <a:t>RX signal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773DA76-57B3-49F8-8656-C8AD3EC5039D}"/>
              </a:ext>
            </a:extLst>
          </p:cNvPr>
          <p:cNvSpPr txBox="1"/>
          <p:nvPr/>
        </p:nvSpPr>
        <p:spPr>
          <a:xfrm>
            <a:off x="7061864" y="2164917"/>
            <a:ext cx="2004278" cy="101566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defTabSz="571500"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" charset="0"/>
              </a:rPr>
              <a:t> Signal processing resolves targets in Range, Velocity and Angle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1075A2-E10C-417A-B76A-C39FEBC5DB8A}"/>
              </a:ext>
            </a:extLst>
          </p:cNvPr>
          <p:cNvSpPr txBox="1"/>
          <p:nvPr/>
        </p:nvSpPr>
        <p:spPr>
          <a:xfrm>
            <a:off x="2886693" y="776489"/>
            <a:ext cx="2857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defRPr/>
            </a:pPr>
            <a:r>
              <a:rPr lang="en-US" sz="1125" dirty="0">
                <a:solidFill>
                  <a:srgbClr val="000000"/>
                </a:solidFill>
                <a:latin typeface="Arial"/>
                <a:cs typeface="Arial" charset="0"/>
              </a:rPr>
              <a:t>f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215A528-8F53-4635-AF16-7EDF3EE294EE}"/>
              </a:ext>
            </a:extLst>
          </p:cNvPr>
          <p:cNvSpPr/>
          <p:nvPr/>
        </p:nvSpPr>
        <p:spPr>
          <a:xfrm>
            <a:off x="472671" y="662716"/>
            <a:ext cx="495759" cy="523301"/>
          </a:xfrm>
          <a:custGeom>
            <a:avLst/>
            <a:gdLst>
              <a:gd name="connsiteX0" fmla="*/ 11017 w 793214"/>
              <a:gd name="connsiteY0" fmla="*/ 0 h 837282"/>
              <a:gd name="connsiteX1" fmla="*/ 0 w 793214"/>
              <a:gd name="connsiteY1" fmla="*/ 826265 h 837282"/>
              <a:gd name="connsiteX2" fmla="*/ 793214 w 793214"/>
              <a:gd name="connsiteY2" fmla="*/ 837282 h 83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3214" h="837282">
                <a:moveTo>
                  <a:pt x="11017" y="0"/>
                </a:moveTo>
                <a:lnTo>
                  <a:pt x="0" y="826265"/>
                </a:lnTo>
                <a:lnTo>
                  <a:pt x="793214" y="837282"/>
                </a:lnTo>
              </a:path>
            </a:pathLst>
          </a:custGeom>
          <a:noFill/>
          <a:ln w="127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2F0E091-913D-42F5-BAE1-CF21BD1CE8EC}"/>
              </a:ext>
            </a:extLst>
          </p:cNvPr>
          <p:cNvCxnSpPr>
            <a:stCxn id="38" idx="1"/>
          </p:cNvCxnSpPr>
          <p:nvPr/>
        </p:nvCxnSpPr>
        <p:spPr>
          <a:xfrm flipV="1">
            <a:off x="472671" y="723065"/>
            <a:ext cx="381574" cy="456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A009614-0C02-44F8-A330-3D4C05717D0B}"/>
              </a:ext>
            </a:extLst>
          </p:cNvPr>
          <p:cNvSpPr txBox="1"/>
          <p:nvPr/>
        </p:nvSpPr>
        <p:spPr>
          <a:xfrm>
            <a:off x="329796" y="723065"/>
            <a:ext cx="2857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+mj-lt"/>
              </a:rPr>
              <a:t>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07D7CD-5C26-46C5-87A4-363A1688972C}"/>
              </a:ext>
            </a:extLst>
          </p:cNvPr>
          <p:cNvSpPr txBox="1"/>
          <p:nvPr/>
        </p:nvSpPr>
        <p:spPr>
          <a:xfrm>
            <a:off x="739772" y="1153885"/>
            <a:ext cx="285750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+mj-lt"/>
              </a:rPr>
              <a:t>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A9E915-92D5-4480-B611-35D5C95DAC2A}"/>
              </a:ext>
            </a:extLst>
          </p:cNvPr>
          <p:cNvSpPr/>
          <p:nvPr/>
        </p:nvSpPr>
        <p:spPr>
          <a:xfrm>
            <a:off x="1064860" y="703420"/>
            <a:ext cx="126299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50" dirty="0">
                <a:solidFill>
                  <a:srgbClr val="000000"/>
                </a:solidFill>
                <a:latin typeface="Arial"/>
              </a:rPr>
              <a:t>A chirp is a signal whose frequency increases linearly with time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B35C046-B553-4529-B4A4-524C5878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04" y="2247919"/>
            <a:ext cx="123601" cy="29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6A667C-6EE7-4738-A4D6-2B822669D1A1}"/>
              </a:ext>
            </a:extLst>
          </p:cNvPr>
          <p:cNvCxnSpPr>
            <a:cxnSpLocks/>
          </p:cNvCxnSpPr>
          <p:nvPr/>
        </p:nvCxnSpPr>
        <p:spPr>
          <a:xfrm>
            <a:off x="400177" y="2528708"/>
            <a:ext cx="1134954" cy="18954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3" grpId="0" animBg="1"/>
      <p:bldP spid="64" grpId="0"/>
      <p:bldP spid="65" grpId="0"/>
      <p:bldP spid="67" grpId="0"/>
      <p:bldP spid="70" grpId="0" animBg="1"/>
      <p:bldP spid="10" grpId="0"/>
      <p:bldP spid="50" grpId="0" animBg="1"/>
      <p:bldP spid="29" grpId="0"/>
      <p:bldP spid="38" grpId="0" animBg="1"/>
      <p:bldP spid="52" grpId="0"/>
      <p:bldP spid="5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40C4-032B-4FAF-ADDD-42B1FE251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of a 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A32AB-0D28-42F4-9370-9D8D00799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8" y="673908"/>
            <a:ext cx="8467725" cy="3709449"/>
          </a:xfrm>
        </p:spPr>
        <p:txBody>
          <a:bodyPr/>
          <a:lstStyle/>
          <a:p>
            <a:r>
              <a:rPr lang="en-US" dirty="0"/>
              <a:t>Radars have good range and velocity resolution but low cost radars have limited spatial resolution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0650-0E92-41B4-BCA6-AAD855386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047E3A7-8C00-4A3E-89EC-95F5239D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1276350"/>
            <a:ext cx="6252820" cy="29855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3A6B7-4682-4F4B-A5AF-C6877DF7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61" y="1728618"/>
            <a:ext cx="2904435" cy="20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3EA7-60D4-48CF-AB80-D90B4E24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on the 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94FC7-3FB4-4976-8D92-77AA0D3C3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can be difficult to interpret radar output especially in the context of classification problems. ML is a good solution </a:t>
            </a:r>
          </a:p>
          <a:p>
            <a:r>
              <a:rPr lang="en-US" dirty="0"/>
              <a:t>We will discuss  2 representative examples</a:t>
            </a:r>
          </a:p>
          <a:p>
            <a:pPr lvl="1"/>
            <a:r>
              <a:rPr lang="en-US" dirty="0"/>
              <a:t>Gesture</a:t>
            </a:r>
          </a:p>
          <a:p>
            <a:pPr lvl="1"/>
            <a:r>
              <a:rPr lang="en-US" dirty="0"/>
              <a:t>Target classification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C80E-F1CD-428E-AF5D-82DA67A8C4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5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7496-9613-4E0B-98DB-F88B7EF7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3" y="2198430"/>
            <a:ext cx="8458200" cy="610791"/>
          </a:xfrm>
        </p:spPr>
        <p:txBody>
          <a:bodyPr/>
          <a:lstStyle/>
          <a:p>
            <a:r>
              <a:rPr lang="en-US" dirty="0"/>
              <a:t>Gesture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A747-B6E1-454C-90F8-1CFC08CEF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84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09C-0ABA-447F-B300-59C91EC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 Radar Signal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E5CAF-7114-4CCF-91A5-C38D50A1E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63" y="1323046"/>
            <a:ext cx="2361671" cy="4426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F15CE1-2CE6-47DC-9B0B-E378BE5CA688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4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4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C167F3-1C0B-4455-B68A-EB3C16FB1EB7}"/>
              </a:ext>
            </a:extLst>
          </p:cNvPr>
          <p:cNvSpPr txBox="1">
            <a:spLocks/>
          </p:cNvSpPr>
          <p:nvPr/>
        </p:nvSpPr>
        <p:spPr bwMode="auto">
          <a:xfrm>
            <a:off x="5704395" y="1767202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/>
              <a:t>Tracked point cloud</a:t>
            </a:r>
            <a:endParaRPr lang="en-US" sz="1600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9D2157-FC68-4806-A20E-ABF804FFE0B8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951638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09C-0ABA-447F-B300-59C91EC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for Gesture Recognition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E5CAF-7114-4CCF-91A5-C38D50A1E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296" y="1048773"/>
            <a:ext cx="2768070" cy="1248704"/>
          </a:xfrm>
        </p:spPr>
        <p:txBody>
          <a:bodyPr/>
          <a:lstStyle/>
          <a:p>
            <a:r>
              <a:rPr lang="en-US" dirty="0"/>
              <a:t>CNN extracts features from heatmaps</a:t>
            </a:r>
          </a:p>
          <a:p>
            <a:r>
              <a:rPr lang="en-US" dirty="0"/>
              <a:t>RNN extracts temporal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7" name="Arrow: Bent-Up 6">
            <a:extLst>
              <a:ext uri="{FF2B5EF4-FFF2-40B4-BE49-F238E27FC236}">
                <a16:creationId xmlns:a16="http://schemas.microsoft.com/office/drawing/2014/main" id="{2177EE4A-53B9-48EC-A9CD-2D049C632E8E}"/>
              </a:ext>
            </a:extLst>
          </p:cNvPr>
          <p:cNvSpPr/>
          <p:nvPr/>
        </p:nvSpPr>
        <p:spPr>
          <a:xfrm rot="10800000" flipH="1">
            <a:off x="2117670" y="1988514"/>
            <a:ext cx="374647" cy="731520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8A8AED-2997-42CD-8EDB-E15BEF9F368D}"/>
              </a:ext>
            </a:extLst>
          </p:cNvPr>
          <p:cNvSpPr/>
          <p:nvPr/>
        </p:nvSpPr>
        <p:spPr>
          <a:xfrm>
            <a:off x="1847295" y="2729310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Heat map generation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27A0B9-AE8D-4472-9403-72BDDDFFD078}"/>
              </a:ext>
            </a:extLst>
          </p:cNvPr>
          <p:cNvSpPr/>
          <p:nvPr/>
        </p:nvSpPr>
        <p:spPr>
          <a:xfrm>
            <a:off x="3385829" y="274120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5E1D3EDF-97C5-4340-AF0A-8B43C4FED4C7}"/>
              </a:ext>
            </a:extLst>
          </p:cNvPr>
          <p:cNvSpPr/>
          <p:nvPr/>
        </p:nvSpPr>
        <p:spPr>
          <a:xfrm>
            <a:off x="3005915" y="295946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FD03A0-0F88-4E0A-891E-FA1450652401}"/>
              </a:ext>
            </a:extLst>
          </p:cNvPr>
          <p:cNvSpPr/>
          <p:nvPr/>
        </p:nvSpPr>
        <p:spPr>
          <a:xfrm>
            <a:off x="4924363" y="2765135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RNN</a:t>
            </a:r>
          </a:p>
        </p:txBody>
      </p:sp>
      <p:sp>
        <p:nvSpPr>
          <p:cNvPr id="20" name="Right Arrow 6">
            <a:extLst>
              <a:ext uri="{FF2B5EF4-FFF2-40B4-BE49-F238E27FC236}">
                <a16:creationId xmlns:a16="http://schemas.microsoft.com/office/drawing/2014/main" id="{B59663F3-7228-4FA9-88E4-CB4CF7C3ACB9}"/>
              </a:ext>
            </a:extLst>
          </p:cNvPr>
          <p:cNvSpPr/>
          <p:nvPr/>
        </p:nvSpPr>
        <p:spPr>
          <a:xfrm>
            <a:off x="4539182" y="2959466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32888154-8482-4E37-AB1C-E71F8ED4503A}"/>
              </a:ext>
            </a:extLst>
          </p:cNvPr>
          <p:cNvSpPr/>
          <p:nvPr/>
        </p:nvSpPr>
        <p:spPr>
          <a:xfrm>
            <a:off x="6094830" y="2995292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177E599-B2C7-484C-B057-B5B5126DB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419" y="3599865"/>
            <a:ext cx="1355333" cy="743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A040C6-C8C6-42FE-B3FA-FA1BB5338F46}"/>
              </a:ext>
            </a:extLst>
          </p:cNvPr>
          <p:cNvSpPr txBox="1"/>
          <p:nvPr/>
        </p:nvSpPr>
        <p:spPr>
          <a:xfrm>
            <a:off x="3158044" y="4343832"/>
            <a:ext cx="1073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Doppler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6AD0D0-3593-4541-B18B-C554328B59CF}"/>
              </a:ext>
            </a:extLst>
          </p:cNvPr>
          <p:cNvSpPr txBox="1"/>
          <p:nvPr/>
        </p:nvSpPr>
        <p:spPr>
          <a:xfrm rot="16200000">
            <a:off x="2308179" y="3783080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Range 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81C4A0-CD60-41C4-9FF3-33719D73978C}"/>
              </a:ext>
            </a:extLst>
          </p:cNvPr>
          <p:cNvCxnSpPr>
            <a:cxnSpLocks/>
          </p:cNvCxnSpPr>
          <p:nvPr/>
        </p:nvCxnSpPr>
        <p:spPr>
          <a:xfrm flipH="1" flipV="1">
            <a:off x="3193238" y="3145767"/>
            <a:ext cx="7419" cy="3539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DF31F12-8493-4811-A7D8-46FA566A53F6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4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4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F4F3BAE-9611-4780-B653-81B0935FDB6B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2350037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09C-0ABA-447F-B300-59C91EC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for Gesture Recognition (2/2)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7" name="Arrow: Bent-Up 6">
            <a:extLst>
              <a:ext uri="{FF2B5EF4-FFF2-40B4-BE49-F238E27FC236}">
                <a16:creationId xmlns:a16="http://schemas.microsoft.com/office/drawing/2014/main" id="{2177EE4A-53B9-48EC-A9CD-2D049C632E8E}"/>
              </a:ext>
            </a:extLst>
          </p:cNvPr>
          <p:cNvSpPr/>
          <p:nvPr/>
        </p:nvSpPr>
        <p:spPr>
          <a:xfrm rot="10800000" flipH="1">
            <a:off x="2117670" y="1988514"/>
            <a:ext cx="374647" cy="731520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8A8AED-2997-42CD-8EDB-E15BEF9F368D}"/>
              </a:ext>
            </a:extLst>
          </p:cNvPr>
          <p:cNvSpPr/>
          <p:nvPr/>
        </p:nvSpPr>
        <p:spPr>
          <a:xfrm>
            <a:off x="1847295" y="2729310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Heat map generation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27A0B9-AE8D-4472-9403-72BDDDFFD078}"/>
              </a:ext>
            </a:extLst>
          </p:cNvPr>
          <p:cNvSpPr/>
          <p:nvPr/>
        </p:nvSpPr>
        <p:spPr>
          <a:xfrm>
            <a:off x="3385829" y="2741202"/>
            <a:ext cx="1186171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5E1D3EDF-97C5-4340-AF0A-8B43C4FED4C7}"/>
              </a:ext>
            </a:extLst>
          </p:cNvPr>
          <p:cNvSpPr/>
          <p:nvPr/>
        </p:nvSpPr>
        <p:spPr>
          <a:xfrm>
            <a:off x="3005915" y="295946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FD03A0-0F88-4E0A-891E-FA1450652401}"/>
              </a:ext>
            </a:extLst>
          </p:cNvPr>
          <p:cNvSpPr/>
          <p:nvPr/>
        </p:nvSpPr>
        <p:spPr>
          <a:xfrm>
            <a:off x="4924363" y="2765135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20" name="Right Arrow 6">
            <a:extLst>
              <a:ext uri="{FF2B5EF4-FFF2-40B4-BE49-F238E27FC236}">
                <a16:creationId xmlns:a16="http://schemas.microsoft.com/office/drawing/2014/main" id="{B59663F3-7228-4FA9-88E4-CB4CF7C3ACB9}"/>
              </a:ext>
            </a:extLst>
          </p:cNvPr>
          <p:cNvSpPr/>
          <p:nvPr/>
        </p:nvSpPr>
        <p:spPr>
          <a:xfrm>
            <a:off x="4547649" y="2959466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32888154-8482-4E37-AB1C-E71F8ED4503A}"/>
              </a:ext>
            </a:extLst>
          </p:cNvPr>
          <p:cNvSpPr/>
          <p:nvPr/>
        </p:nvSpPr>
        <p:spPr>
          <a:xfrm>
            <a:off x="6094830" y="2995292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177E599-B2C7-484C-B057-B5B5126DB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419" y="3599865"/>
            <a:ext cx="1355333" cy="743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A040C6-C8C6-42FE-B3FA-FA1BB5338F46}"/>
              </a:ext>
            </a:extLst>
          </p:cNvPr>
          <p:cNvSpPr txBox="1"/>
          <p:nvPr/>
        </p:nvSpPr>
        <p:spPr>
          <a:xfrm>
            <a:off x="3158044" y="4343832"/>
            <a:ext cx="1073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Doppler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6AD0D0-3593-4541-B18B-C554328B59CF}"/>
              </a:ext>
            </a:extLst>
          </p:cNvPr>
          <p:cNvSpPr txBox="1"/>
          <p:nvPr/>
        </p:nvSpPr>
        <p:spPr>
          <a:xfrm rot="16200000">
            <a:off x="2308179" y="3783080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Range 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81C4A0-CD60-41C4-9FF3-33719D73978C}"/>
              </a:ext>
            </a:extLst>
          </p:cNvPr>
          <p:cNvCxnSpPr>
            <a:cxnSpLocks/>
          </p:cNvCxnSpPr>
          <p:nvPr/>
        </p:nvCxnSpPr>
        <p:spPr>
          <a:xfrm flipH="1" flipV="1">
            <a:off x="3193238" y="3145767"/>
            <a:ext cx="7419" cy="35399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AE9CB08-E36D-4BED-9D7B-D2DA5E5E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296" y="1048773"/>
            <a:ext cx="2768070" cy="1248704"/>
          </a:xfrm>
        </p:spPr>
        <p:txBody>
          <a:bodyPr/>
          <a:lstStyle/>
          <a:p>
            <a:r>
              <a:rPr lang="en-US" dirty="0"/>
              <a:t>Handcrafted features =&gt; lower compute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B7F97D-51FD-4A1E-A16D-82E8C612E788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5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5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5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6F664CA-0CB0-4804-BC62-4E13EC6D11FB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3362424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A6EA-E24A-4EC9-94D2-EB45ACB0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using Handcrafted features (1/2)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2B1A-CE77-4089-9628-35ADCECB1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71FE0E-74FF-4B85-BA00-70C98A74C1F3}"/>
                  </a:ext>
                </a:extLst>
              </p:cNvPr>
              <p:cNvSpPr txBox="1"/>
              <p:nvPr/>
            </p:nvSpPr>
            <p:spPr>
              <a:xfrm>
                <a:off x="3002013" y="2343753"/>
                <a:ext cx="654518" cy="160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6,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71FE0E-74FF-4B85-BA00-70C98A74C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013" y="2343753"/>
                <a:ext cx="654518" cy="16016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4FCADF9-3261-4276-ADD0-35EF6B79039A}"/>
              </a:ext>
            </a:extLst>
          </p:cNvPr>
          <p:cNvSpPr txBox="1"/>
          <p:nvPr/>
        </p:nvSpPr>
        <p:spPr>
          <a:xfrm>
            <a:off x="1606349" y="1052656"/>
            <a:ext cx="619867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Range-Velocity Heat map is computed for every frame 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 hand-crafted features are extracted from this heat map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4E740-4C13-4896-85C6-F31A44C36594}"/>
              </a:ext>
            </a:extLst>
          </p:cNvPr>
          <p:cNvSpPr/>
          <p:nvPr/>
        </p:nvSpPr>
        <p:spPr>
          <a:xfrm>
            <a:off x="582239" y="2282953"/>
            <a:ext cx="1718733" cy="166245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89BDA-4331-4468-8F8E-3FAE03916CD2}"/>
              </a:ext>
            </a:extLst>
          </p:cNvPr>
          <p:cNvSpPr txBox="1"/>
          <p:nvPr/>
        </p:nvSpPr>
        <p:spPr>
          <a:xfrm rot="16200000">
            <a:off x="21920" y="2792480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Range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B62AA-59F5-4E15-8863-714C39D5483A}"/>
              </a:ext>
            </a:extLst>
          </p:cNvPr>
          <p:cNvSpPr txBox="1"/>
          <p:nvPr/>
        </p:nvSpPr>
        <p:spPr>
          <a:xfrm>
            <a:off x="1019783" y="3969057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Doppler 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1DF961-14BD-4859-83A0-96FC43B482BC}"/>
              </a:ext>
            </a:extLst>
          </p:cNvPr>
          <p:cNvSpPr/>
          <p:nvPr/>
        </p:nvSpPr>
        <p:spPr>
          <a:xfrm>
            <a:off x="2455333" y="2930979"/>
            <a:ext cx="431800" cy="354088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6B33CE-0DE1-4D3A-B26A-713B59DDFA4A}"/>
              </a:ext>
            </a:extLst>
          </p:cNvPr>
          <p:cNvCxnSpPr/>
          <p:nvPr/>
        </p:nvCxnSpPr>
        <p:spPr>
          <a:xfrm flipH="1">
            <a:off x="3445933" y="1698987"/>
            <a:ext cx="210598" cy="644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C1D9229-91E0-49FA-97F7-F586FBB48BB7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3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3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3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04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8A6EA-E24A-4EC9-94D2-EB45ACB0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using Handcrafted features (2/2)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2B1A-CE77-4089-9628-35ADCECB1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4E740-4C13-4896-85C6-F31A44C36594}"/>
              </a:ext>
            </a:extLst>
          </p:cNvPr>
          <p:cNvSpPr/>
          <p:nvPr/>
        </p:nvSpPr>
        <p:spPr>
          <a:xfrm>
            <a:off x="582239" y="2282953"/>
            <a:ext cx="1718733" cy="166245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89BDA-4331-4468-8F8E-3FAE03916CD2}"/>
              </a:ext>
            </a:extLst>
          </p:cNvPr>
          <p:cNvSpPr txBox="1"/>
          <p:nvPr/>
        </p:nvSpPr>
        <p:spPr>
          <a:xfrm rot="16200000">
            <a:off x="21920" y="2792480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Range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B62AA-59F5-4E15-8863-714C39D5483A}"/>
              </a:ext>
            </a:extLst>
          </p:cNvPr>
          <p:cNvSpPr txBox="1"/>
          <p:nvPr/>
        </p:nvSpPr>
        <p:spPr>
          <a:xfrm>
            <a:off x="1019783" y="3969057"/>
            <a:ext cx="84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Doppler 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61DF961-14BD-4859-83A0-96FC43B482BC}"/>
              </a:ext>
            </a:extLst>
          </p:cNvPr>
          <p:cNvSpPr/>
          <p:nvPr/>
        </p:nvSpPr>
        <p:spPr>
          <a:xfrm>
            <a:off x="2455333" y="2930979"/>
            <a:ext cx="431800" cy="354088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976F37-7F8D-4947-A12A-AFA84052C08A}"/>
                  </a:ext>
                </a:extLst>
              </p:cNvPr>
              <p:cNvSpPr txBox="1"/>
              <p:nvPr/>
            </p:nvSpPr>
            <p:spPr>
              <a:xfrm>
                <a:off x="2952066" y="2266433"/>
                <a:ext cx="654518" cy="160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6,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976F37-7F8D-4947-A12A-AFA84052C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066" y="2266433"/>
                <a:ext cx="654518" cy="16016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B94BFF-F223-4A41-977C-348F7D756C3F}"/>
                  </a:ext>
                </a:extLst>
              </p:cNvPr>
              <p:cNvSpPr txBox="1"/>
              <p:nvPr/>
            </p:nvSpPr>
            <p:spPr>
              <a:xfrm>
                <a:off x="3625835" y="2271946"/>
                <a:ext cx="654518" cy="160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6,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+1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B94BFF-F223-4A41-977C-348F7D756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835" y="2271946"/>
                <a:ext cx="654518" cy="1601657"/>
              </a:xfrm>
              <a:prstGeom prst="rect">
                <a:avLst/>
              </a:prstGeom>
              <a:blipFill>
                <a:blip r:embed="rId3"/>
                <a:stretch>
                  <a:fillRect r="-18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565BF1-1A24-4E26-BD6D-96619960C6BF}"/>
                  </a:ext>
                </a:extLst>
              </p:cNvPr>
              <p:cNvSpPr txBox="1"/>
              <p:nvPr/>
            </p:nvSpPr>
            <p:spPr>
              <a:xfrm>
                <a:off x="4692635" y="2319161"/>
                <a:ext cx="654518" cy="160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+9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2,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+9</m:t>
                                    </m:r>
                                  </m:sub>
                                </m:sSub>
                              </m:e>
                            </m:eqArr>
                          </m:e>
                        </m:mr>
                        <m:mr>
                          <m:e>
                            <m:r>
                              <a:rPr lang="en-US" sz="2400" i="1">
                                <a:latin typeface="Cambria Math"/>
                              </a:rPr>
                              <m:t>⋮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6,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/>
                                  </a:rPr>
                                  <m:t>+9</m:t>
                                </m:r>
                              </m:sub>
                            </m:sSub>
                          </m:e>
                        </m:mr>
                      </m:m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565BF1-1A24-4E26-BD6D-96619960C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635" y="2319161"/>
                <a:ext cx="654518" cy="1601657"/>
              </a:xfrm>
              <a:prstGeom prst="rect">
                <a:avLst/>
              </a:prstGeom>
              <a:blipFill>
                <a:blip r:embed="rId4"/>
                <a:stretch>
                  <a:fillRect r="-18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1EB997-6EF5-42A1-ABB7-308F920924F6}"/>
                  </a:ext>
                </a:extLst>
              </p:cNvPr>
              <p:cNvSpPr txBox="1"/>
              <p:nvPr/>
            </p:nvSpPr>
            <p:spPr>
              <a:xfrm>
                <a:off x="6195335" y="1627657"/>
                <a:ext cx="683392" cy="298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2,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 smtClean="0">
                                        <a:latin typeface="Cambria Math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6,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smtClean="0">
                                  <a:latin typeface="Cambria Math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 smtClean="0">
                                  <a:latin typeface="Cambria Math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+9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+9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 smtClean="0">
                                  <a:latin typeface="Cambria Math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6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+9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1EB997-6EF5-42A1-ABB7-308F9209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335" y="1627657"/>
                <a:ext cx="683392" cy="2984663"/>
              </a:xfrm>
              <a:prstGeom prst="rect">
                <a:avLst/>
              </a:prstGeom>
              <a:blipFill>
                <a:blip r:embed="rId5"/>
                <a:stretch>
                  <a:fillRect r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AFCC2D9-BAB5-4B3D-93A1-EC7F3AAD1F62}"/>
              </a:ext>
            </a:extLst>
          </p:cNvPr>
          <p:cNvSpPr txBox="1"/>
          <p:nvPr/>
        </p:nvSpPr>
        <p:spPr>
          <a:xfrm>
            <a:off x="1687306" y="683805"/>
            <a:ext cx="6198670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features across 15 consecutive frames are concatenated into a 90x1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90x1 vector serves as input to the neural net</a:t>
            </a:r>
          </a:p>
        </p:txBody>
      </p:sp>
      <p:sp>
        <p:nvSpPr>
          <p:cNvPr id="19" name="Right Arrow 11">
            <a:extLst>
              <a:ext uri="{FF2B5EF4-FFF2-40B4-BE49-F238E27FC236}">
                <a16:creationId xmlns:a16="http://schemas.microsoft.com/office/drawing/2014/main" id="{9497E2E8-AA3B-4582-89A6-F5B515FE8C6F}"/>
              </a:ext>
            </a:extLst>
          </p:cNvPr>
          <p:cNvSpPr/>
          <p:nvPr/>
        </p:nvSpPr>
        <p:spPr>
          <a:xfrm rot="5400000">
            <a:off x="4873267" y="1657305"/>
            <a:ext cx="490889" cy="2791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">
            <a:extLst>
              <a:ext uri="{FF2B5EF4-FFF2-40B4-BE49-F238E27FC236}">
                <a16:creationId xmlns:a16="http://schemas.microsoft.com/office/drawing/2014/main" id="{52951F2B-CCF6-4043-A127-CB7C12AE3AC9}"/>
              </a:ext>
            </a:extLst>
          </p:cNvPr>
          <p:cNvSpPr/>
          <p:nvPr/>
        </p:nvSpPr>
        <p:spPr>
          <a:xfrm>
            <a:off x="5737885" y="2851162"/>
            <a:ext cx="401376" cy="432198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38F0AD-9663-471C-B97B-06049D564C29}"/>
              </a:ext>
            </a:extLst>
          </p:cNvPr>
          <p:cNvSpPr txBox="1"/>
          <p:nvPr/>
        </p:nvSpPr>
        <p:spPr>
          <a:xfrm>
            <a:off x="7220625" y="3318292"/>
            <a:ext cx="180718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 Layer ANN: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Input layer (60)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Hidden layer (150)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Output layer (7)</a:t>
            </a:r>
            <a:endParaRPr lang="en-US" dirty="0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B9801A66-0F38-4B3A-A5BF-CFC83B9F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59" y="2282953"/>
            <a:ext cx="1767567" cy="95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ight Arrow 2">
            <a:extLst>
              <a:ext uri="{FF2B5EF4-FFF2-40B4-BE49-F238E27FC236}">
                <a16:creationId xmlns:a16="http://schemas.microsoft.com/office/drawing/2014/main" id="{B89895D9-3E3B-480E-8D1D-1196C204C036}"/>
              </a:ext>
            </a:extLst>
          </p:cNvPr>
          <p:cNvSpPr/>
          <p:nvPr/>
        </p:nvSpPr>
        <p:spPr>
          <a:xfrm>
            <a:off x="7044587" y="2561987"/>
            <a:ext cx="401376" cy="432198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E41543-D0D7-46F8-9F20-F8F4AEBE0859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7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7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7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B0FD08-A5E7-483C-B032-89268C03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4" y="107163"/>
            <a:ext cx="8578847" cy="61079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Classic Radar Processing: 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562B3F0-3236-4B3B-B1E0-037632CFD66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0174" y="623911"/>
                <a:ext cx="4505416" cy="35194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vert="horz" wrap="square" lIns="76179" tIns="38088" rIns="76179" bIns="38088" numCol="1" anchor="t" anchorCtr="0" compatLnSpc="1">
                <a:prstTxWarp prst="textNoShape">
                  <a:avLst/>
                </a:prstTxWarp>
              </a:bodyPr>
              <a:lstStyle>
                <a:lvl1pPr marL="189124" indent="-189124" algn="l" rtl="0" eaLnBrk="1" fontAlgn="base" hangingPunct="1">
                  <a:spcBef>
                    <a:spcPts val="667"/>
                  </a:spcBef>
                  <a:spcAft>
                    <a:spcPct val="0"/>
                  </a:spcAft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78763" indent="-194416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711530" indent="-137548" algn="l" rtl="0" eaLnBrk="1" fontAlgn="base" hangingPunct="1">
                  <a:spcBef>
                    <a:spcPct val="15000"/>
                  </a:spcBef>
                  <a:spcAft>
                    <a:spcPct val="0"/>
                  </a:spcAft>
                  <a:buChar char="•"/>
                  <a:defRPr sz="1500">
                    <a:solidFill>
                      <a:schemeClr val="tx1"/>
                    </a:solidFill>
                    <a:latin typeface="+mn-lt"/>
                  </a:defRPr>
                </a:lvl3pPr>
                <a:lvl4pPr marL="1001168" indent="-194416" algn="l" rtl="0" eaLnBrk="1" fontAlgn="base" hangingPunct="1">
                  <a:spcBef>
                    <a:spcPct val="5000"/>
                  </a:spcBef>
                  <a:spcAft>
                    <a:spcPct val="0"/>
                  </a:spcAft>
                  <a:buChar char="–"/>
                  <a:defRPr sz="1500">
                    <a:solidFill>
                      <a:schemeClr val="tx1"/>
                    </a:solidFill>
                    <a:latin typeface="+mn-lt"/>
                  </a:defRPr>
                </a:lvl4pPr>
                <a:lvl5pPr marL="1240546" indent="-144163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har char="»"/>
                  <a:defRPr sz="1500">
                    <a:solidFill>
                      <a:schemeClr val="tx1"/>
                    </a:solidFill>
                    <a:latin typeface="+mn-lt"/>
                  </a:defRPr>
                </a:lvl5pPr>
                <a:lvl6pPr marL="1621441" indent="-144163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+mn-lt"/>
                  </a:defRPr>
                </a:lvl6pPr>
                <a:lvl7pPr marL="2002336" indent="-144163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+mn-lt"/>
                  </a:defRPr>
                </a:lvl7pPr>
                <a:lvl8pPr marL="2383230" indent="-144163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+mn-lt"/>
                  </a:defRPr>
                </a:lvl8pPr>
                <a:lvl9pPr marL="2764124" indent="-144163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/>
                  <a:t>Classical physics</a:t>
                </a:r>
              </a:p>
              <a:p>
                <a:pPr lvl="1"/>
                <a:r>
                  <a:rPr lang="en-US" sz="1400" kern="0" dirty="0"/>
                  <a:t>Uniform linear array (ULA) with </a:t>
                </a:r>
                <a:r>
                  <a:rPr lang="en-US" sz="1400" kern="0" dirty="0">
                    <a:latin typeface="Symbol" panose="05050102010706020507" pitchFamily="18" charset="2"/>
                  </a:rPr>
                  <a:t>l</a:t>
                </a:r>
                <a:r>
                  <a:rPr lang="en-US" sz="1400" kern="0" dirty="0"/>
                  <a:t>/2 spacing (~0.2cm spacing for ADAS)</a:t>
                </a:r>
              </a:p>
              <a:p>
                <a:pPr lvl="1"/>
                <a:r>
                  <a:rPr lang="en-US" sz="1400" kern="0" dirty="0"/>
                  <a:t>Spatial BW @ 180</a:t>
                </a:r>
                <a:r>
                  <a:rPr lang="en-US" sz="1400" kern="0" dirty="0">
                    <a:latin typeface="Lao UI" panose="020B0502040204020203" pitchFamily="34" charset="0"/>
                    <a:cs typeface="Lao UI" panose="020B0502040204020203" pitchFamily="34" charset="0"/>
                  </a:rPr>
                  <a:t>°</a:t>
                </a:r>
                <a:r>
                  <a:rPr lang="en-US" sz="1400" kern="0" dirty="0"/>
                  <a:t> FOV </a:t>
                </a:r>
                <a:r>
                  <a:rPr lang="en-US" sz="1400" kern="0" dirty="0">
                    <a:sym typeface="Wingdings" pitchFamily="2" charset="2"/>
                  </a:rPr>
                  <a:t> </a:t>
                </a:r>
                <a:r>
                  <a:rPr lang="en-US" sz="1400" kern="0" dirty="0"/>
                  <a:t>2/</a:t>
                </a:r>
                <a:r>
                  <a:rPr lang="en-US" sz="1400" kern="0" dirty="0">
                    <a:latin typeface="Symbol" panose="05050102010706020507" pitchFamily="18" charset="2"/>
                  </a:rPr>
                  <a:t> l</a:t>
                </a:r>
              </a:p>
              <a:p>
                <a:pPr lvl="1"/>
                <a:r>
                  <a:rPr lang="en-US" sz="1400" kern="0" dirty="0"/>
                  <a:t>Half wavelength spacing </a:t>
                </a:r>
                <a:r>
                  <a:rPr lang="en-US" sz="1400" kern="0" dirty="0">
                    <a:sym typeface="Wingdings" pitchFamily="2" charset="2"/>
                  </a:rPr>
                  <a:t></a:t>
                </a:r>
                <a:r>
                  <a:rPr lang="en-US" sz="1400" kern="0" dirty="0"/>
                  <a:t> Nyquist sampling</a:t>
                </a:r>
              </a:p>
              <a:p>
                <a:r>
                  <a:rPr lang="en-US" sz="1600" kern="0" dirty="0"/>
                  <a:t>Classical algorithms </a:t>
                </a:r>
              </a:p>
              <a:p>
                <a:pPr lvl="1"/>
                <a:r>
                  <a:rPr lang="en-US" sz="1400" kern="0" dirty="0"/>
                  <a:t>Digital beamforming </a:t>
                </a:r>
              </a:p>
              <a:p>
                <a:pPr lvl="2"/>
                <a:r>
                  <a:rPr lang="en-US" sz="1200" kern="0" dirty="0"/>
                  <a:t>Aperture determines resolution</a:t>
                </a:r>
              </a:p>
              <a:p>
                <a:pPr lvl="2"/>
                <a:r>
                  <a:rPr lang="en-US" sz="1200" kern="0" dirty="0"/>
                  <a:t>Rayleigh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ker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200" i="1" ker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200" i="1" ker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1200" i="1" kern="0">
                        <a:latin typeface="Cambria Math" panose="02040503050406030204" pitchFamily="18" charset="0"/>
                      </a:rPr>
                      <m:t>=2∗</m:t>
                    </m:r>
                    <m:r>
                      <m:rPr>
                        <m:sty m:val="p"/>
                      </m:rPr>
                      <a:rPr lang="en-US" sz="1200" kern="0">
                        <a:latin typeface="Cambria Math" panose="02040503050406030204" pitchFamily="18" charset="0"/>
                      </a:rPr>
                      <m:t>arcsin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(1.4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200" i="1" ker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200" kern="0" dirty="0"/>
              </a:p>
              <a:p>
                <a:pPr lvl="2"/>
                <a:endParaRPr lang="en-US" sz="1200" kern="0" dirty="0"/>
              </a:p>
              <a:p>
                <a:pPr lvl="2"/>
                <a:r>
                  <a:rPr lang="en-US" sz="1200" b="1" kern="0" dirty="0">
                    <a:solidFill>
                      <a:srgbClr val="FF0000"/>
                    </a:solidFill>
                  </a:rPr>
                  <a:t>200 ULA elements @ for 0.5</a:t>
                </a:r>
                <a:r>
                  <a:rPr lang="en-US" sz="1200" b="1" kern="0" dirty="0">
                    <a:solidFill>
                      <a:srgbClr val="FF0000"/>
                    </a:solidFill>
                    <a:latin typeface="Lao UI" panose="020B0502040204020203" pitchFamily="34" charset="0"/>
                    <a:cs typeface="Lao UI" panose="020B0502040204020203" pitchFamily="34" charset="0"/>
                  </a:rPr>
                  <a:t>°</a:t>
                </a:r>
                <a:r>
                  <a:rPr lang="en-US" sz="1200" b="1" kern="0" dirty="0">
                    <a:solidFill>
                      <a:srgbClr val="FF0000"/>
                    </a:solidFill>
                  </a:rPr>
                  <a:t> resolution</a:t>
                </a:r>
              </a:p>
              <a:p>
                <a:pPr lvl="2"/>
                <a:r>
                  <a:rPr lang="en-US" sz="1200" b="1" kern="0" dirty="0">
                    <a:solidFill>
                      <a:srgbClr val="FF0000"/>
                    </a:solidFill>
                  </a:rPr>
                  <a:t>~40cm aperture @ 77 GHz</a:t>
                </a:r>
              </a:p>
              <a:p>
                <a:pPr lvl="2"/>
                <a:r>
                  <a:rPr lang="en-US" sz="1200" b="1" kern="0" dirty="0">
                    <a:solidFill>
                      <a:srgbClr val="FF0000"/>
                    </a:solidFill>
                  </a:rPr>
                  <a:t>Excessive number of antennas and aperture</a:t>
                </a:r>
              </a:p>
              <a:p>
                <a:pPr lvl="2"/>
                <a:endParaRPr lang="en-US" sz="1200" kern="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1400" kern="0" dirty="0">
                    <a:solidFill>
                      <a:srgbClr val="FF0000"/>
                    </a:solidFill>
                  </a:rPr>
                  <a:t>Sparse arrays </a:t>
                </a:r>
                <a:r>
                  <a:rPr lang="en-US" sz="1400" i="1" u="sng" kern="0" dirty="0">
                    <a:solidFill>
                      <a:srgbClr val="FF0000"/>
                    </a:solidFill>
                  </a:rPr>
                  <a:t>coupled</a:t>
                </a:r>
                <a:r>
                  <a:rPr lang="en-US" sz="1400" kern="0" dirty="0">
                    <a:solidFill>
                      <a:srgbClr val="FF0000"/>
                    </a:solidFill>
                  </a:rPr>
                  <a:t> with novel algorithms to combat worse sidelobes </a:t>
                </a:r>
                <a:r>
                  <a:rPr lang="en-US" sz="1400" kern="0" dirty="0">
                    <a:solidFill>
                      <a:srgbClr val="FF0000"/>
                    </a:solidFill>
                    <a:sym typeface="Wingdings" pitchFamily="2" charset="2"/>
                  </a:rPr>
                  <a:t> </a:t>
                </a:r>
                <a:r>
                  <a:rPr lang="en-US" sz="1400" kern="0" dirty="0">
                    <a:solidFill>
                      <a:srgbClr val="FF0000"/>
                    </a:solidFill>
                  </a:rPr>
                  <a:t>a potential approach </a:t>
                </a:r>
              </a:p>
              <a:p>
                <a:pPr lvl="2"/>
                <a:endParaRPr lang="en-US" sz="1200" kern="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562B3F0-3236-4B3B-B1E0-037632CFD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174" y="623911"/>
                <a:ext cx="4505416" cy="3519488"/>
              </a:xfrm>
              <a:prstGeom prst="rect">
                <a:avLst/>
              </a:prstGeom>
              <a:blipFill>
                <a:blip r:embed="rId5"/>
                <a:stretch>
                  <a:fillRect l="-812" t="-692" b="-10900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005D8BF-3B26-4289-975C-E2312B387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966" y="838205"/>
            <a:ext cx="4095655" cy="3305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9AE9-1F87-47F8-956A-39D972E3FFAE}"/>
              </a:ext>
            </a:extLst>
          </p:cNvPr>
          <p:cNvSpPr txBox="1"/>
          <p:nvPr/>
        </p:nvSpPr>
        <p:spPr>
          <a:xfrm>
            <a:off x="5956256" y="4424733"/>
            <a:ext cx="2308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source: https://www.mwrf.com</a:t>
            </a:r>
            <a:r>
              <a:rPr lang="en-US" sz="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683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D99E-D581-42DC-8C2E-FD65C0B2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 – real time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15E6B-10E9-4F7F-B7E3-31AF1EFB4C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gesture2.wmv">
            <a:hlinkClick r:id="" action="ppaction://media"/>
            <a:extLst>
              <a:ext uri="{FF2B5EF4-FFF2-40B4-BE49-F238E27FC236}">
                <a16:creationId xmlns:a16="http://schemas.microsoft.com/office/drawing/2014/main" id="{67A498EE-F9CE-46D7-A747-9B9E3F78F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454025" y="650701"/>
            <a:ext cx="7611494" cy="4281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2996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7496-9613-4E0B-98DB-F88B7EF7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3" y="2198430"/>
            <a:ext cx="8458200" cy="610791"/>
          </a:xfrm>
        </p:spPr>
        <p:txBody>
          <a:bodyPr/>
          <a:lstStyle/>
          <a:p>
            <a:r>
              <a:rPr lang="en-US" dirty="0"/>
              <a:t>Target Classification via Motion Signatures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A747-B6E1-454C-90F8-1CFC08CEF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9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Micro-Doppler Signatures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EDDC4E-35AB-4F0B-BAE1-7CBCE52EFA7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7964" y="819659"/>
            <a:ext cx="8946029" cy="1570838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Radars  natively have  good Velocity resolution.</a:t>
            </a:r>
          </a:p>
          <a:p>
            <a:r>
              <a:rPr lang="en-US" sz="2100" dirty="0"/>
              <a:t>Can be used to capture  the unique “velocity signature” of moving targets</a:t>
            </a:r>
          </a:p>
          <a:p>
            <a:pPr defTabSz="685572"/>
            <a:r>
              <a:rPr lang="en-US" sz="2100" dirty="0"/>
              <a:t>Different targets (bike, pedestrian ,pet, drone, bird, car etc.) can have different “signatures”.</a:t>
            </a:r>
          </a:p>
          <a:p>
            <a:pPr defTabSz="685572"/>
            <a:r>
              <a:rPr lang="en-US" sz="2100" dirty="0"/>
              <a:t>Can be used in target classification/ target filtering.</a:t>
            </a:r>
          </a:p>
          <a:p>
            <a:endParaRPr lang="en-US" sz="2100" dirty="0"/>
          </a:p>
        </p:txBody>
      </p:sp>
      <p:sp>
        <p:nvSpPr>
          <p:cNvPr id="6" name="Rectangle 5"/>
          <p:cNvSpPr/>
          <p:nvPr/>
        </p:nvSpPr>
        <p:spPr>
          <a:xfrm>
            <a:off x="4397056" y="2571750"/>
            <a:ext cx="818198" cy="5962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4527" y="2777610"/>
            <a:ext cx="228600" cy="1714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11341" y="2893934"/>
            <a:ext cx="131445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82840" y="2783206"/>
            <a:ext cx="57150" cy="110729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97056" y="3298656"/>
            <a:ext cx="440055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52351" y="3183242"/>
            <a:ext cx="725805" cy="23080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en-US" sz="1050" dirty="0"/>
              <a:t>range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>
            <a:off x="4102733" y="2835116"/>
            <a:ext cx="440055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3808769" y="2689708"/>
            <a:ext cx="725805" cy="23080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en-US" sz="1050" dirty="0"/>
              <a:t>velocity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1929" y="3635158"/>
            <a:ext cx="818198" cy="5962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69400" y="3841018"/>
            <a:ext cx="228600" cy="1714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51" y="3586231"/>
            <a:ext cx="228600" cy="54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2140650" y="3945317"/>
            <a:ext cx="1314450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67713" y="3846613"/>
            <a:ext cx="57150" cy="110729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81929" y="4362064"/>
            <a:ext cx="440055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37224" y="4246650"/>
            <a:ext cx="725805" cy="23080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en-US" sz="1050" dirty="0"/>
              <a:t>range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>
            <a:off x="4087607" y="3898523"/>
            <a:ext cx="440055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3793643" y="3753116"/>
            <a:ext cx="725805" cy="230808"/>
          </a:xfrm>
          <a:prstGeom prst="rect">
            <a:avLst/>
          </a:prstGeom>
          <a:noFill/>
        </p:spPr>
        <p:txBody>
          <a:bodyPr wrap="square" lIns="68556" tIns="34278" rIns="68556" bIns="34278" rtlCol="0">
            <a:spAutoFit/>
          </a:bodyPr>
          <a:lstStyle/>
          <a:p>
            <a:r>
              <a:rPr lang="en-US" sz="1050" dirty="0"/>
              <a:t>velocity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6" y="2776481"/>
            <a:ext cx="582812" cy="20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560956" y="3686185"/>
            <a:ext cx="57150" cy="110729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574724" y="4024911"/>
            <a:ext cx="57150" cy="110729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8" rIns="68556" bIns="3427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588A-F824-494A-813C-4C247691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09" y="-1820"/>
            <a:ext cx="8458200" cy="610791"/>
          </a:xfrm>
        </p:spPr>
        <p:txBody>
          <a:bodyPr/>
          <a:lstStyle/>
          <a:p>
            <a:r>
              <a:rPr lang="en-US" dirty="0"/>
              <a:t>Doppler vs Time Spectrogram (1/2)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ECB6-78C4-4214-ACBF-56F54028D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67503" y="4442792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5B5330-CD1F-43A0-82E1-117D608C06EB}"/>
              </a:ext>
            </a:extLst>
          </p:cNvPr>
          <p:cNvSpPr txBox="1">
            <a:spLocks/>
          </p:cNvSpPr>
          <p:nvPr/>
        </p:nvSpPr>
        <p:spPr bwMode="auto">
          <a:xfrm>
            <a:off x="4355045" y="1001012"/>
            <a:ext cx="3512143" cy="100710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  <a:normAutofit/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relevant slice of the Range Velocity heat map (containing the object of interest) is identified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3C4B0-59F9-4D20-8A51-0F8023B401A9}"/>
              </a:ext>
            </a:extLst>
          </p:cNvPr>
          <p:cNvSpPr/>
          <p:nvPr/>
        </p:nvSpPr>
        <p:spPr>
          <a:xfrm>
            <a:off x="1231731" y="1438996"/>
            <a:ext cx="2365248" cy="206044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1205B3-ABB5-4CB0-AC36-1F1ACC3B162B}"/>
              </a:ext>
            </a:extLst>
          </p:cNvPr>
          <p:cNvCxnSpPr/>
          <p:nvPr/>
        </p:nvCxnSpPr>
        <p:spPr>
          <a:xfrm flipV="1">
            <a:off x="1768179" y="3715852"/>
            <a:ext cx="1133856" cy="12192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68E55D-7626-4447-82BE-CFF8A5D07DF9}"/>
              </a:ext>
            </a:extLst>
          </p:cNvPr>
          <p:cNvCxnSpPr/>
          <p:nvPr/>
        </p:nvCxnSpPr>
        <p:spPr>
          <a:xfrm flipV="1">
            <a:off x="1042755" y="1768180"/>
            <a:ext cx="0" cy="118872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6EDB00-6779-41A5-BE9B-9A7B3C26BCDA}"/>
              </a:ext>
            </a:extLst>
          </p:cNvPr>
          <p:cNvSpPr txBox="1"/>
          <p:nvPr/>
        </p:nvSpPr>
        <p:spPr>
          <a:xfrm>
            <a:off x="1780371" y="3755476"/>
            <a:ext cx="1767840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E4638-95CA-4CF7-892D-B61F7E349C47}"/>
              </a:ext>
            </a:extLst>
          </p:cNvPr>
          <p:cNvSpPr/>
          <p:nvPr/>
        </p:nvSpPr>
        <p:spPr>
          <a:xfrm>
            <a:off x="1829139" y="1306408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510EDD6-D6E0-4ECF-B284-61DBAC8FF77A}"/>
              </a:ext>
            </a:extLst>
          </p:cNvPr>
          <p:cNvSpPr/>
          <p:nvPr/>
        </p:nvSpPr>
        <p:spPr>
          <a:xfrm>
            <a:off x="1987635" y="899500"/>
            <a:ext cx="2231136" cy="316992"/>
          </a:xfrm>
          <a:custGeom>
            <a:avLst/>
            <a:gdLst>
              <a:gd name="connsiteX0" fmla="*/ 2231136 w 2231136"/>
              <a:gd name="connsiteY0" fmla="*/ 316992 h 316992"/>
              <a:gd name="connsiteX1" fmla="*/ 451104 w 2231136"/>
              <a:gd name="connsiteY1" fmla="*/ 0 h 316992"/>
              <a:gd name="connsiteX2" fmla="*/ 0 w 2231136"/>
              <a:gd name="connsiteY2" fmla="*/ 243840 h 31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1136" h="316992">
                <a:moveTo>
                  <a:pt x="2231136" y="316992"/>
                </a:moveTo>
                <a:lnTo>
                  <a:pt x="451104" y="0"/>
                </a:lnTo>
                <a:lnTo>
                  <a:pt x="0" y="24384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59892-CE2F-44A6-BE90-FA7720564959}"/>
              </a:ext>
            </a:extLst>
          </p:cNvPr>
          <p:cNvSpPr/>
          <p:nvPr/>
        </p:nvSpPr>
        <p:spPr>
          <a:xfrm>
            <a:off x="1823922" y="1738297"/>
            <a:ext cx="219456" cy="269821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59C3A-BBBC-49F1-BD89-AAAE6751F2EB}"/>
              </a:ext>
            </a:extLst>
          </p:cNvPr>
          <p:cNvSpPr/>
          <p:nvPr/>
        </p:nvSpPr>
        <p:spPr>
          <a:xfrm>
            <a:off x="1829139" y="2469220"/>
            <a:ext cx="219456" cy="269821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A10A76-FD3D-4AAF-845F-5D16E6A72A0B}"/>
              </a:ext>
            </a:extLst>
          </p:cNvPr>
          <p:cNvSpPr/>
          <p:nvPr/>
        </p:nvSpPr>
        <p:spPr>
          <a:xfrm>
            <a:off x="1845903" y="2094203"/>
            <a:ext cx="219456" cy="269821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9F11F-06DA-49E4-A465-D4BF02D9505A}"/>
              </a:ext>
            </a:extLst>
          </p:cNvPr>
          <p:cNvSpPr txBox="1"/>
          <p:nvPr/>
        </p:nvSpPr>
        <p:spPr>
          <a:xfrm rot="16200000">
            <a:off x="181328" y="2177874"/>
            <a:ext cx="10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Doppler</a:t>
            </a:r>
          </a:p>
        </p:txBody>
      </p:sp>
    </p:spTree>
    <p:extLst>
      <p:ext uri="{BB962C8B-B14F-4D97-AF65-F5344CB8AC3E}">
        <p14:creationId xmlns:p14="http://schemas.microsoft.com/office/powerpoint/2010/main" val="2978241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C588A-F824-494A-813C-4C247691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09" y="-1820"/>
            <a:ext cx="8458200" cy="610791"/>
          </a:xfrm>
        </p:spPr>
        <p:txBody>
          <a:bodyPr/>
          <a:lstStyle/>
          <a:p>
            <a:r>
              <a:rPr lang="en-US" dirty="0"/>
              <a:t>Doppler vs Time Spectrogram (2/2)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ECB6-78C4-4214-ACBF-56F54028D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67503" y="4442792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3C4B0-59F9-4D20-8A51-0F8023B401A9}"/>
              </a:ext>
            </a:extLst>
          </p:cNvPr>
          <p:cNvSpPr/>
          <p:nvPr/>
        </p:nvSpPr>
        <p:spPr>
          <a:xfrm>
            <a:off x="1231731" y="1438996"/>
            <a:ext cx="2365248" cy="206044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1205B3-ABB5-4CB0-AC36-1F1ACC3B162B}"/>
              </a:ext>
            </a:extLst>
          </p:cNvPr>
          <p:cNvCxnSpPr/>
          <p:nvPr/>
        </p:nvCxnSpPr>
        <p:spPr>
          <a:xfrm flipV="1">
            <a:off x="1768179" y="3715852"/>
            <a:ext cx="1133856" cy="12192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68E55D-7626-4447-82BE-CFF8A5D07DF9}"/>
              </a:ext>
            </a:extLst>
          </p:cNvPr>
          <p:cNvCxnSpPr/>
          <p:nvPr/>
        </p:nvCxnSpPr>
        <p:spPr>
          <a:xfrm flipV="1">
            <a:off x="1042755" y="1768180"/>
            <a:ext cx="0" cy="118872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6EDB00-6779-41A5-BE9B-9A7B3C26BCDA}"/>
              </a:ext>
            </a:extLst>
          </p:cNvPr>
          <p:cNvSpPr txBox="1"/>
          <p:nvPr/>
        </p:nvSpPr>
        <p:spPr>
          <a:xfrm>
            <a:off x="1780371" y="3755476"/>
            <a:ext cx="1767840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E4638-95CA-4CF7-892D-B61F7E349C47}"/>
              </a:ext>
            </a:extLst>
          </p:cNvPr>
          <p:cNvSpPr/>
          <p:nvPr/>
        </p:nvSpPr>
        <p:spPr>
          <a:xfrm>
            <a:off x="1829139" y="1306408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510EDD6-D6E0-4ECF-B284-61DBAC8FF77A}"/>
              </a:ext>
            </a:extLst>
          </p:cNvPr>
          <p:cNvSpPr/>
          <p:nvPr/>
        </p:nvSpPr>
        <p:spPr>
          <a:xfrm>
            <a:off x="1987635" y="899500"/>
            <a:ext cx="2231136" cy="316992"/>
          </a:xfrm>
          <a:custGeom>
            <a:avLst/>
            <a:gdLst>
              <a:gd name="connsiteX0" fmla="*/ 2231136 w 2231136"/>
              <a:gd name="connsiteY0" fmla="*/ 316992 h 316992"/>
              <a:gd name="connsiteX1" fmla="*/ 451104 w 2231136"/>
              <a:gd name="connsiteY1" fmla="*/ 0 h 316992"/>
              <a:gd name="connsiteX2" fmla="*/ 0 w 2231136"/>
              <a:gd name="connsiteY2" fmla="*/ 243840 h 31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1136" h="316992">
                <a:moveTo>
                  <a:pt x="2231136" y="316992"/>
                </a:moveTo>
                <a:lnTo>
                  <a:pt x="451104" y="0"/>
                </a:lnTo>
                <a:lnTo>
                  <a:pt x="0" y="24384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59892-CE2F-44A6-BE90-FA7720564959}"/>
              </a:ext>
            </a:extLst>
          </p:cNvPr>
          <p:cNvSpPr/>
          <p:nvPr/>
        </p:nvSpPr>
        <p:spPr>
          <a:xfrm>
            <a:off x="1823922" y="1738297"/>
            <a:ext cx="219456" cy="269821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59C3A-BBBC-49F1-BD89-AAAE6751F2EB}"/>
              </a:ext>
            </a:extLst>
          </p:cNvPr>
          <p:cNvSpPr/>
          <p:nvPr/>
        </p:nvSpPr>
        <p:spPr>
          <a:xfrm>
            <a:off x="1829139" y="2469220"/>
            <a:ext cx="219456" cy="269821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A10A76-FD3D-4AAF-845F-5D16E6A72A0B}"/>
              </a:ext>
            </a:extLst>
          </p:cNvPr>
          <p:cNvSpPr/>
          <p:nvPr/>
        </p:nvSpPr>
        <p:spPr>
          <a:xfrm>
            <a:off x="1845903" y="2094203"/>
            <a:ext cx="219456" cy="269821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9F11F-06DA-49E4-A465-D4BF02D9505A}"/>
              </a:ext>
            </a:extLst>
          </p:cNvPr>
          <p:cNvSpPr txBox="1"/>
          <p:nvPr/>
        </p:nvSpPr>
        <p:spPr>
          <a:xfrm rot="16200000">
            <a:off x="207237" y="2179358"/>
            <a:ext cx="10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Doppler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20C96A-F38E-4420-8BCA-A4940222AFA9}"/>
              </a:ext>
            </a:extLst>
          </p:cNvPr>
          <p:cNvSpPr txBox="1">
            <a:spLocks/>
          </p:cNvSpPr>
          <p:nvPr/>
        </p:nvSpPr>
        <p:spPr>
          <a:xfrm>
            <a:off x="342897" y="4143492"/>
            <a:ext cx="8262412" cy="59859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Multiple slices across time (i.e. across frames) are used to build up a ‘Velocity-Time image’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These images are sent to an appropriate classifier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126FF-1C18-4FC2-A73F-B7673C023774}"/>
              </a:ext>
            </a:extLst>
          </p:cNvPr>
          <p:cNvSpPr/>
          <p:nvPr/>
        </p:nvSpPr>
        <p:spPr>
          <a:xfrm>
            <a:off x="4995333" y="1176200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A80AA-206D-4AC1-9998-E60EC01551D9}"/>
              </a:ext>
            </a:extLst>
          </p:cNvPr>
          <p:cNvSpPr/>
          <p:nvPr/>
        </p:nvSpPr>
        <p:spPr>
          <a:xfrm>
            <a:off x="5220885" y="1176200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0DA418-8290-4DC0-B96A-750A80B2838F}"/>
              </a:ext>
            </a:extLst>
          </p:cNvPr>
          <p:cNvSpPr/>
          <p:nvPr/>
        </p:nvSpPr>
        <p:spPr>
          <a:xfrm>
            <a:off x="5440341" y="1170104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18E03-3E2B-449C-ABA4-78B6133D5D3E}"/>
              </a:ext>
            </a:extLst>
          </p:cNvPr>
          <p:cNvSpPr/>
          <p:nvPr/>
        </p:nvSpPr>
        <p:spPr>
          <a:xfrm>
            <a:off x="5653701" y="1170104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083505-265F-4857-9A63-C9B14D5F8F52}"/>
              </a:ext>
            </a:extLst>
          </p:cNvPr>
          <p:cNvSpPr/>
          <p:nvPr/>
        </p:nvSpPr>
        <p:spPr>
          <a:xfrm>
            <a:off x="5879253" y="1168580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2B7E58-1428-4C10-B95B-736F5FC771D8}"/>
              </a:ext>
            </a:extLst>
          </p:cNvPr>
          <p:cNvSpPr/>
          <p:nvPr/>
        </p:nvSpPr>
        <p:spPr>
          <a:xfrm>
            <a:off x="6098709" y="1174676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C76038-6CAE-427F-B62B-69C5E70C7EB8}"/>
              </a:ext>
            </a:extLst>
          </p:cNvPr>
          <p:cNvSpPr/>
          <p:nvPr/>
        </p:nvSpPr>
        <p:spPr>
          <a:xfrm>
            <a:off x="6312069" y="1174676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1BC492-B59B-4C9C-981D-95176D640108}"/>
              </a:ext>
            </a:extLst>
          </p:cNvPr>
          <p:cNvSpPr/>
          <p:nvPr/>
        </p:nvSpPr>
        <p:spPr>
          <a:xfrm>
            <a:off x="6531525" y="1168580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9E47A2-C842-413D-B3D0-7773E5C148E5}"/>
              </a:ext>
            </a:extLst>
          </p:cNvPr>
          <p:cNvSpPr/>
          <p:nvPr/>
        </p:nvSpPr>
        <p:spPr>
          <a:xfrm>
            <a:off x="6757077" y="1168580"/>
            <a:ext cx="219456" cy="23256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787305-26AD-454C-8FA6-407C47B64338}"/>
              </a:ext>
            </a:extLst>
          </p:cNvPr>
          <p:cNvCxnSpPr/>
          <p:nvPr/>
        </p:nvCxnSpPr>
        <p:spPr>
          <a:xfrm flipV="1">
            <a:off x="4820182" y="1752272"/>
            <a:ext cx="0" cy="118872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B9ABA4-DB39-4CC7-85B7-B7402EBC00CF}"/>
              </a:ext>
            </a:extLst>
          </p:cNvPr>
          <p:cNvCxnSpPr/>
          <p:nvPr/>
        </p:nvCxnSpPr>
        <p:spPr>
          <a:xfrm flipV="1">
            <a:off x="5196501" y="3619063"/>
            <a:ext cx="1188720" cy="0"/>
          </a:xfrm>
          <a:prstGeom prst="straightConnector1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A1A4F4D-841F-4581-AAD8-BC516980840E}"/>
              </a:ext>
            </a:extLst>
          </p:cNvPr>
          <p:cNvSpPr txBox="1"/>
          <p:nvPr/>
        </p:nvSpPr>
        <p:spPr>
          <a:xfrm rot="16200000">
            <a:off x="4067605" y="2221030"/>
            <a:ext cx="10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Doppler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78B72-DFCA-492B-BADD-D27A922EE7DC}"/>
              </a:ext>
            </a:extLst>
          </p:cNvPr>
          <p:cNvSpPr txBox="1"/>
          <p:nvPr/>
        </p:nvSpPr>
        <p:spPr>
          <a:xfrm>
            <a:off x="5330613" y="3620080"/>
            <a:ext cx="1767840" cy="37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(frames)</a:t>
            </a:r>
          </a:p>
        </p:txBody>
      </p:sp>
    </p:spTree>
    <p:extLst>
      <p:ext uri="{BB962C8B-B14F-4D97-AF65-F5344CB8AC3E}">
        <p14:creationId xmlns:p14="http://schemas.microsoft.com/office/powerpoint/2010/main" val="3524992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09C-0ABA-447F-B300-59C91EC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 Radar Signal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E5CAF-7114-4CCF-91A5-C38D50A1E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395" y="1767202"/>
            <a:ext cx="1201738" cy="44262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Tracked point cloud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D73018-3BB2-4F7C-BD4A-F258C72A84C0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3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3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3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21DB05-AF90-4AFB-B020-933E53046481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1535640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09C-0ABA-447F-B300-59C91EC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for Target Classification  (1/2)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5" name="Arrow: Bent-Up 4">
            <a:extLst>
              <a:ext uri="{FF2B5EF4-FFF2-40B4-BE49-F238E27FC236}">
                <a16:creationId xmlns:a16="http://schemas.microsoft.com/office/drawing/2014/main" id="{309DA721-0C63-4681-9E83-6D864CD82665}"/>
              </a:ext>
            </a:extLst>
          </p:cNvPr>
          <p:cNvSpPr/>
          <p:nvPr/>
        </p:nvSpPr>
        <p:spPr>
          <a:xfrm rot="5400000">
            <a:off x="1769909" y="2531934"/>
            <a:ext cx="1293827" cy="322511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58CC7C-8ADE-451B-809E-EBED8F89B775}"/>
              </a:ext>
            </a:extLst>
          </p:cNvPr>
          <p:cNvSpPr/>
          <p:nvPr/>
        </p:nvSpPr>
        <p:spPr>
          <a:xfrm>
            <a:off x="2593164" y="2960815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Spectrogram generation</a:t>
            </a:r>
          </a:p>
        </p:txBody>
      </p:sp>
      <p:sp>
        <p:nvSpPr>
          <p:cNvPr id="16" name="Right Arrow 6">
            <a:extLst>
              <a:ext uri="{FF2B5EF4-FFF2-40B4-BE49-F238E27FC236}">
                <a16:creationId xmlns:a16="http://schemas.microsoft.com/office/drawing/2014/main" id="{4EF309A3-0256-435C-8189-E0C9136D214F}"/>
              </a:ext>
            </a:extLst>
          </p:cNvPr>
          <p:cNvSpPr/>
          <p:nvPr/>
        </p:nvSpPr>
        <p:spPr>
          <a:xfrm rot="5400000">
            <a:off x="4753860" y="2623515"/>
            <a:ext cx="1343513" cy="147747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9" name="Right Arrow 6">
            <a:extLst>
              <a:ext uri="{FF2B5EF4-FFF2-40B4-BE49-F238E27FC236}">
                <a16:creationId xmlns:a16="http://schemas.microsoft.com/office/drawing/2014/main" id="{E19C761F-2058-4F7B-85B4-E2A3694B40A8}"/>
              </a:ext>
            </a:extLst>
          </p:cNvPr>
          <p:cNvSpPr/>
          <p:nvPr/>
        </p:nvSpPr>
        <p:spPr>
          <a:xfrm rot="10800000">
            <a:off x="3738011" y="3218668"/>
            <a:ext cx="1761479" cy="150474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1902BC34-8415-4BAB-8456-9B7CC868285E}"/>
              </a:ext>
            </a:extLst>
          </p:cNvPr>
          <p:cNvSpPr/>
          <p:nvPr/>
        </p:nvSpPr>
        <p:spPr>
          <a:xfrm rot="5400000">
            <a:off x="3014619" y="3719281"/>
            <a:ext cx="625537" cy="338689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90C6BC-35F9-466C-B896-1805FC0AD332}"/>
              </a:ext>
            </a:extLst>
          </p:cNvPr>
          <p:cNvSpPr/>
          <p:nvPr/>
        </p:nvSpPr>
        <p:spPr>
          <a:xfrm>
            <a:off x="3532691" y="3821424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FDE57-B4FE-499C-B793-E48C1173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70" y="3755597"/>
            <a:ext cx="1159933" cy="887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7EFC74-B492-4213-9957-944905A7CC8B}"/>
              </a:ext>
            </a:extLst>
          </p:cNvPr>
          <p:cNvSpPr txBox="1"/>
          <p:nvPr/>
        </p:nvSpPr>
        <p:spPr>
          <a:xfrm>
            <a:off x="1908822" y="4542454"/>
            <a:ext cx="10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3AFA72-6880-4F5B-893B-1DADFDDFC85F}"/>
              </a:ext>
            </a:extLst>
          </p:cNvPr>
          <p:cNvSpPr txBox="1"/>
          <p:nvPr/>
        </p:nvSpPr>
        <p:spPr>
          <a:xfrm rot="16200000">
            <a:off x="999463" y="3972930"/>
            <a:ext cx="10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Doppler</a:t>
            </a:r>
            <a:endParaRPr lang="en-US" dirty="0"/>
          </a:p>
        </p:txBody>
      </p:sp>
      <p:sp>
        <p:nvSpPr>
          <p:cNvPr id="26" name="Right Arrow 6">
            <a:extLst>
              <a:ext uri="{FF2B5EF4-FFF2-40B4-BE49-F238E27FC236}">
                <a16:creationId xmlns:a16="http://schemas.microsoft.com/office/drawing/2014/main" id="{915792B8-90DF-442B-B551-969F467C4358}"/>
              </a:ext>
            </a:extLst>
          </p:cNvPr>
          <p:cNvSpPr/>
          <p:nvPr/>
        </p:nvSpPr>
        <p:spPr>
          <a:xfrm>
            <a:off x="4692624" y="404911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9FBCC8-DEB6-4CC5-A74B-5C6A6536CAD5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4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4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D1BB31-76C9-477D-B6AC-CBCA575A9A6D}"/>
              </a:ext>
            </a:extLst>
          </p:cNvPr>
          <p:cNvSpPr txBox="1">
            <a:spLocks/>
          </p:cNvSpPr>
          <p:nvPr/>
        </p:nvSpPr>
        <p:spPr bwMode="auto">
          <a:xfrm>
            <a:off x="5704395" y="1767202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/>
              <a:t>Tracked point cloud</a:t>
            </a:r>
            <a:endParaRPr lang="en-US" sz="1600" kern="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6463B91-646C-4DC3-8CA2-A4E787BDDC51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2028066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E5976-A8D4-4677-8430-9EB685F98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119C-BBB7-47D6-ADDD-BB2287D29F0F}"/>
              </a:ext>
            </a:extLst>
          </p:cNvPr>
          <p:cNvSpPr/>
          <p:nvPr/>
        </p:nvSpPr>
        <p:spPr>
          <a:xfrm>
            <a:off x="986344" y="1710272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A02BD3-AABF-4326-8E77-4CBD684A7EB1}"/>
              </a:ext>
            </a:extLst>
          </p:cNvPr>
          <p:cNvSpPr/>
          <p:nvPr/>
        </p:nvSpPr>
        <p:spPr>
          <a:xfrm>
            <a:off x="2578078" y="172023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A47779-09D3-4F17-8658-BF0E97FDB21B}"/>
              </a:ext>
            </a:extLst>
          </p:cNvPr>
          <p:cNvSpPr/>
          <p:nvPr/>
        </p:nvSpPr>
        <p:spPr>
          <a:xfrm>
            <a:off x="4112658" y="168668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D3A8F89-1172-452C-87C8-43752CED45AB}"/>
              </a:ext>
            </a:extLst>
          </p:cNvPr>
          <p:cNvSpPr/>
          <p:nvPr/>
        </p:nvSpPr>
        <p:spPr>
          <a:xfrm>
            <a:off x="583120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9C30D5BE-5EA2-4F80-BD14-EDA82C62F62F}"/>
              </a:ext>
            </a:extLst>
          </p:cNvPr>
          <p:cNvSpPr/>
          <p:nvPr/>
        </p:nvSpPr>
        <p:spPr>
          <a:xfrm>
            <a:off x="2146277" y="1940429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2" name="Right Arrow 6">
            <a:extLst>
              <a:ext uri="{FF2B5EF4-FFF2-40B4-BE49-F238E27FC236}">
                <a16:creationId xmlns:a16="http://schemas.microsoft.com/office/drawing/2014/main" id="{A2C6D355-C067-43F9-A315-88A99E2A864F}"/>
              </a:ext>
            </a:extLst>
          </p:cNvPr>
          <p:cNvSpPr/>
          <p:nvPr/>
        </p:nvSpPr>
        <p:spPr>
          <a:xfrm>
            <a:off x="3738011" y="191684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ight Arrow 6">
            <a:extLst>
              <a:ext uri="{FF2B5EF4-FFF2-40B4-BE49-F238E27FC236}">
                <a16:creationId xmlns:a16="http://schemas.microsoft.com/office/drawing/2014/main" id="{EDF84613-0F9E-451C-9908-06CBDEE7CBE0}"/>
              </a:ext>
            </a:extLst>
          </p:cNvPr>
          <p:cNvSpPr/>
          <p:nvPr/>
        </p:nvSpPr>
        <p:spPr>
          <a:xfrm>
            <a:off x="5272591" y="1913277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089D7-EAC7-4F2C-8BE5-F6C984F86870}"/>
              </a:ext>
            </a:extLst>
          </p:cNvPr>
          <p:cNvCxnSpPr/>
          <p:nvPr/>
        </p:nvCxnSpPr>
        <p:spPr>
          <a:xfrm flipH="1">
            <a:off x="2333600" y="1388860"/>
            <a:ext cx="187324" cy="41454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054519E-124C-40E8-9076-4EF0A693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77" y="601046"/>
            <a:ext cx="1603387" cy="1012024"/>
          </a:xfrm>
          <a:prstGeom prst="rect">
            <a:avLst/>
          </a:prstGeom>
        </p:spPr>
      </p:pic>
      <p:sp>
        <p:nvSpPr>
          <p:cNvPr id="5" name="Arrow: Bent-Up 4">
            <a:extLst>
              <a:ext uri="{FF2B5EF4-FFF2-40B4-BE49-F238E27FC236}">
                <a16:creationId xmlns:a16="http://schemas.microsoft.com/office/drawing/2014/main" id="{309DA721-0C63-4681-9E83-6D864CD82665}"/>
              </a:ext>
            </a:extLst>
          </p:cNvPr>
          <p:cNvSpPr/>
          <p:nvPr/>
        </p:nvSpPr>
        <p:spPr>
          <a:xfrm rot="5400000">
            <a:off x="1769909" y="2531934"/>
            <a:ext cx="1293827" cy="322511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58CC7C-8ADE-451B-809E-EBED8F89B775}"/>
              </a:ext>
            </a:extLst>
          </p:cNvPr>
          <p:cNvSpPr/>
          <p:nvPr/>
        </p:nvSpPr>
        <p:spPr>
          <a:xfrm>
            <a:off x="2593164" y="2960815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Spectrogram generation</a:t>
            </a:r>
          </a:p>
        </p:txBody>
      </p:sp>
      <p:sp>
        <p:nvSpPr>
          <p:cNvPr id="16" name="Right Arrow 6">
            <a:extLst>
              <a:ext uri="{FF2B5EF4-FFF2-40B4-BE49-F238E27FC236}">
                <a16:creationId xmlns:a16="http://schemas.microsoft.com/office/drawing/2014/main" id="{4EF309A3-0256-435C-8189-E0C9136D214F}"/>
              </a:ext>
            </a:extLst>
          </p:cNvPr>
          <p:cNvSpPr/>
          <p:nvPr/>
        </p:nvSpPr>
        <p:spPr>
          <a:xfrm rot="5400000">
            <a:off x="4753860" y="2623515"/>
            <a:ext cx="1343513" cy="147747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9" name="Right Arrow 6">
            <a:extLst>
              <a:ext uri="{FF2B5EF4-FFF2-40B4-BE49-F238E27FC236}">
                <a16:creationId xmlns:a16="http://schemas.microsoft.com/office/drawing/2014/main" id="{E19C761F-2058-4F7B-85B4-E2A3694B40A8}"/>
              </a:ext>
            </a:extLst>
          </p:cNvPr>
          <p:cNvSpPr/>
          <p:nvPr/>
        </p:nvSpPr>
        <p:spPr>
          <a:xfrm rot="10800000">
            <a:off x="3738011" y="3218668"/>
            <a:ext cx="1761479" cy="150474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1902BC34-8415-4BAB-8456-9B7CC868285E}"/>
              </a:ext>
            </a:extLst>
          </p:cNvPr>
          <p:cNvSpPr/>
          <p:nvPr/>
        </p:nvSpPr>
        <p:spPr>
          <a:xfrm rot="5400000">
            <a:off x="3014619" y="3719281"/>
            <a:ext cx="625537" cy="338689"/>
          </a:xfrm>
          <a:prstGeom prst="bentUp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90C6BC-35F9-466C-B896-1805FC0AD332}"/>
              </a:ext>
            </a:extLst>
          </p:cNvPr>
          <p:cNvSpPr/>
          <p:nvPr/>
        </p:nvSpPr>
        <p:spPr>
          <a:xfrm>
            <a:off x="3532691" y="3821424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Feature extraction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FDE57-B4FE-499C-B793-E48C1173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70" y="3755597"/>
            <a:ext cx="1159933" cy="887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7EFC74-B492-4213-9957-944905A7CC8B}"/>
              </a:ext>
            </a:extLst>
          </p:cNvPr>
          <p:cNvSpPr txBox="1"/>
          <p:nvPr/>
        </p:nvSpPr>
        <p:spPr>
          <a:xfrm>
            <a:off x="1908822" y="4542454"/>
            <a:ext cx="10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3AFA72-6880-4F5B-893B-1DADFDDFC85F}"/>
              </a:ext>
            </a:extLst>
          </p:cNvPr>
          <p:cNvSpPr txBox="1"/>
          <p:nvPr/>
        </p:nvSpPr>
        <p:spPr>
          <a:xfrm rot="16200000">
            <a:off x="999463" y="3972930"/>
            <a:ext cx="10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Doppler</a:t>
            </a:r>
            <a:endParaRPr lang="en-US" dirty="0"/>
          </a:p>
        </p:txBody>
      </p:sp>
      <p:sp>
        <p:nvSpPr>
          <p:cNvPr id="26" name="Right Arrow 6">
            <a:extLst>
              <a:ext uri="{FF2B5EF4-FFF2-40B4-BE49-F238E27FC236}">
                <a16:creationId xmlns:a16="http://schemas.microsoft.com/office/drawing/2014/main" id="{915792B8-90DF-442B-B551-969F467C4358}"/>
              </a:ext>
            </a:extLst>
          </p:cNvPr>
          <p:cNvSpPr/>
          <p:nvPr/>
        </p:nvSpPr>
        <p:spPr>
          <a:xfrm>
            <a:off x="4692624" y="4049115"/>
            <a:ext cx="374647" cy="150475"/>
          </a:xfrm>
          <a:prstGeom prst="rightArrow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60229C8-20D9-412C-AB8B-3F1BD59CE818}"/>
              </a:ext>
            </a:extLst>
          </p:cNvPr>
          <p:cNvSpPr/>
          <p:nvPr/>
        </p:nvSpPr>
        <p:spPr>
          <a:xfrm>
            <a:off x="5067271" y="3818956"/>
            <a:ext cx="1159933" cy="6107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A65204A-B288-45D2-8C7E-46F8ADB2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107950"/>
            <a:ext cx="8458200" cy="609600"/>
          </a:xfrm>
        </p:spPr>
        <p:txBody>
          <a:bodyPr/>
          <a:lstStyle/>
          <a:p>
            <a:r>
              <a:rPr lang="en-US" dirty="0"/>
              <a:t>Modified for Target </a:t>
            </a:r>
            <a:r>
              <a:rPr lang="en-US"/>
              <a:t>Classification  (2/2</a:t>
            </a:r>
            <a:r>
              <a:rPr lang="en-US" dirty="0"/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46FC87-6811-4B14-9585-A44ECF0267CB}"/>
              </a:ext>
            </a:extLst>
          </p:cNvPr>
          <p:cNvSpPr/>
          <p:nvPr/>
        </p:nvSpPr>
        <p:spPr>
          <a:xfrm>
            <a:off x="79867" y="4699192"/>
            <a:ext cx="7316287" cy="414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r>
              <a:rPr lang="en-US" sz="1200" dirty="0">
                <a:solidFill>
                  <a:schemeClr val="tx1"/>
                </a:solidFill>
                <a:hlinkClick r:id="rId4"/>
              </a:rPr>
              <a:t>Source : Machine Learning on the Edge with </a:t>
            </a:r>
            <a:r>
              <a:rPr lang="en-US" sz="1200" dirty="0" err="1">
                <a:solidFill>
                  <a:schemeClr val="tx1"/>
                </a:solidFill>
                <a:hlinkClick r:id="rId4"/>
              </a:rPr>
              <a:t>mmWave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 Radar IWRL6432. TI application note SWRA774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0FD55F5-B05E-41F3-9BAD-73C4766D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395" y="1767202"/>
            <a:ext cx="1201738" cy="44262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Tracked point cloud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A20155B-6A0A-47F8-A808-6A66384CFD02}"/>
              </a:ext>
            </a:extLst>
          </p:cNvPr>
          <p:cNvSpPr txBox="1">
            <a:spLocks/>
          </p:cNvSpPr>
          <p:nvPr/>
        </p:nvSpPr>
        <p:spPr bwMode="auto">
          <a:xfrm>
            <a:off x="-46329" y="1816834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2889288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01B98-F1B3-419D-B2EC-0E402C0C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Illustrating Spectrogram signatures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6AE19-C37E-4931-8D8A-431BEBEFC8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Real-Time-Demo">
            <a:hlinkClick r:id="" action="ppaction://media"/>
            <a:extLst>
              <a:ext uri="{FF2B5EF4-FFF2-40B4-BE49-F238E27FC236}">
                <a16:creationId xmlns:a16="http://schemas.microsoft.com/office/drawing/2014/main" id="{36ACDA0B-427E-4B05-A04B-6915570F7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352" y="654921"/>
            <a:ext cx="6793946" cy="38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2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28C-D100-408D-9F3C-878403EA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7B74-D117-4D2E-A0C8-01FB32E4E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19903" y="4452317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337E0-9B6F-4100-B37A-381130C684F4}"/>
              </a:ext>
            </a:extLst>
          </p:cNvPr>
          <p:cNvSpPr/>
          <p:nvPr/>
        </p:nvSpPr>
        <p:spPr>
          <a:xfrm>
            <a:off x="741892" y="2304739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625F1F-0D1F-4C79-A98B-127408E7F6DE}"/>
              </a:ext>
            </a:extLst>
          </p:cNvPr>
          <p:cNvSpPr/>
          <p:nvPr/>
        </p:nvSpPr>
        <p:spPr>
          <a:xfrm>
            <a:off x="2362203" y="225478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C63E-5728-4DBB-9174-45855ACD0A10}"/>
              </a:ext>
            </a:extLst>
          </p:cNvPr>
          <p:cNvSpPr/>
          <p:nvPr/>
        </p:nvSpPr>
        <p:spPr>
          <a:xfrm>
            <a:off x="3896783" y="227119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7A2B0CC9-6898-474C-8BDC-2BD32F8077B4}"/>
              </a:ext>
            </a:extLst>
          </p:cNvPr>
          <p:cNvSpPr/>
          <p:nvPr/>
        </p:nvSpPr>
        <p:spPr>
          <a:xfrm>
            <a:off x="367245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FD749106-8301-4A3D-B16A-74A4D3B3CCCD}"/>
              </a:ext>
            </a:extLst>
          </p:cNvPr>
          <p:cNvSpPr/>
          <p:nvPr/>
        </p:nvSpPr>
        <p:spPr>
          <a:xfrm>
            <a:off x="1930402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635673D-D11D-4759-80E2-C26C88A48A6B}"/>
              </a:ext>
            </a:extLst>
          </p:cNvPr>
          <p:cNvSpPr/>
          <p:nvPr/>
        </p:nvSpPr>
        <p:spPr>
          <a:xfrm>
            <a:off x="3522136" y="2501349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FEC6A09A-3543-4B33-86F5-0DA5523E781F}"/>
              </a:ext>
            </a:extLst>
          </p:cNvPr>
          <p:cNvSpPr/>
          <p:nvPr/>
        </p:nvSpPr>
        <p:spPr>
          <a:xfrm>
            <a:off x="5056716" y="2497781"/>
            <a:ext cx="507825" cy="18961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A316B5C-4A7D-4F6A-825A-2EC5F0A3933C}"/>
              </a:ext>
            </a:extLst>
          </p:cNvPr>
          <p:cNvSpPr txBox="1">
            <a:spLocks/>
          </p:cNvSpPr>
          <p:nvPr/>
        </p:nvSpPr>
        <p:spPr bwMode="auto">
          <a:xfrm>
            <a:off x="0" y="1812157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53F40B-9AB5-4970-97DB-A67C8B51916A}"/>
              </a:ext>
            </a:extLst>
          </p:cNvPr>
          <p:cNvSpPr txBox="1"/>
          <p:nvPr/>
        </p:nvSpPr>
        <p:spPr>
          <a:xfrm>
            <a:off x="5586764" y="2330755"/>
            <a:ext cx="123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Tracked point cloud</a:t>
            </a:r>
          </a:p>
        </p:txBody>
      </p:sp>
    </p:spTree>
    <p:extLst>
      <p:ext uri="{BB962C8B-B14F-4D97-AF65-F5344CB8AC3E}">
        <p14:creationId xmlns:p14="http://schemas.microsoft.com/office/powerpoint/2010/main" val="219603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E559-6332-4A78-A4CA-9A078BF2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5" y="81763"/>
            <a:ext cx="7533941" cy="610791"/>
          </a:xfrm>
        </p:spPr>
        <p:txBody>
          <a:bodyPr/>
          <a:lstStyle/>
          <a:p>
            <a:r>
              <a:rPr lang="en-US" sz="2400"/>
              <a:t>Sparse Antenna Arrays: Motivation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02547-80B7-4AE7-859D-3F94C13BF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C98735-1467-4E30-825E-54EC334D7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374" y="727554"/>
            <a:ext cx="5342373" cy="11583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/>
              <a:t>Sparse array has larger aperture for the same number of antennas (12) </a:t>
            </a:r>
            <a:r>
              <a:rPr lang="en-US" sz="1400">
                <a:solidFill>
                  <a:srgbClr val="00B050"/>
                </a:solidFill>
                <a:sym typeface="Wingdings" panose="05000000000000000000" pitchFamily="2" charset="2"/>
              </a:rPr>
              <a:t> reduced half-power beam width of main lobe for improved angular resolution/separability</a:t>
            </a:r>
            <a:endParaRPr lang="en-US" sz="140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/>
              <a:t>Comes at the expense of </a:t>
            </a:r>
            <a:r>
              <a:rPr lang="en-US" sz="1400">
                <a:solidFill>
                  <a:srgbClr val="FF0000"/>
                </a:solidFill>
              </a:rPr>
              <a:t>side-lobes causing angular ambiguity</a:t>
            </a:r>
          </a:p>
          <a:p>
            <a:pPr marL="188913" indent="-11113"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sz="1400">
                <a:solidFill>
                  <a:srgbClr val="FF0000"/>
                </a:solidFill>
              </a:rPr>
              <a:t>Need for more sophisticated algorithms to address ambiguity</a:t>
            </a:r>
            <a:br>
              <a:rPr lang="en-US" sz="1400">
                <a:solidFill>
                  <a:srgbClr val="FF0000"/>
                </a:solidFill>
              </a:rPr>
            </a:b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233F76-8A4D-46A1-A83E-FF171EB9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" y="1767748"/>
            <a:ext cx="3418989" cy="28681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CE4312-ECC7-47AE-8AD5-4B2E28B071D1}"/>
              </a:ext>
            </a:extLst>
          </p:cNvPr>
          <p:cNvGrpSpPr/>
          <p:nvPr/>
        </p:nvGrpSpPr>
        <p:grpSpPr>
          <a:xfrm>
            <a:off x="53039" y="683823"/>
            <a:ext cx="1847113" cy="756563"/>
            <a:chOff x="89597" y="680455"/>
            <a:chExt cx="1847113" cy="756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6537C1-1AD3-44BA-B03B-FCB9E5D0F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97" y="692554"/>
              <a:ext cx="1847113" cy="7444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F3CCC2-BFAF-4E40-8E68-55DDBAD8F542}"/>
                </a:ext>
              </a:extLst>
            </p:cNvPr>
            <p:cNvSpPr txBox="1"/>
            <p:nvPr/>
          </p:nvSpPr>
          <p:spPr>
            <a:xfrm>
              <a:off x="356170" y="680455"/>
              <a:ext cx="12314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E07345"/>
                  </a:solidFill>
                </a:rPr>
                <a:t>Dense ULA with </a:t>
              </a:r>
            </a:p>
            <a:p>
              <a:r>
                <a:rPr lang="en-US" sz="800" b="1" dirty="0">
                  <a:solidFill>
                    <a:srgbClr val="E07345"/>
                  </a:solidFill>
                </a:rPr>
                <a:t>12 elements (ULA-12)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9780FA-D12A-4D32-A95B-CC07AB3128C2}"/>
              </a:ext>
            </a:extLst>
          </p:cNvPr>
          <p:cNvGrpSpPr/>
          <p:nvPr/>
        </p:nvGrpSpPr>
        <p:grpSpPr>
          <a:xfrm>
            <a:off x="3781602" y="2223991"/>
            <a:ext cx="5336617" cy="2218801"/>
            <a:chOff x="3781602" y="2223991"/>
            <a:chExt cx="5336617" cy="2218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8D39EB2-3EDB-4084-8ED8-DDFC2727DF8A}"/>
                    </a:ext>
                  </a:extLst>
                </p:cNvPr>
                <p:cNvSpPr txBox="1"/>
                <p:nvPr/>
              </p:nvSpPr>
              <p:spPr>
                <a:xfrm>
                  <a:off x="6710572" y="2487234"/>
                  <a:ext cx="2407647" cy="13849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0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</m:oMath>
                  </a14:m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: M antenna measurements (Mx1)</a:t>
                  </a:r>
                  <a:endParaRPr kumimoji="0" lang="en-US" sz="105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05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</m:t>
                      </m:r>
                      <m:d>
                        <m:dPr>
                          <m:ctrlPr>
                            <a:rPr kumimoji="0" lang="en-US" sz="10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05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e>
                      </m:d>
                    </m:oMath>
                  </a14:m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: Steering matrix (</a:t>
                  </a:r>
                  <a:r>
                    <a:rPr kumimoji="0" lang="en-US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MxN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)               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0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𝒔</m:t>
                      </m:r>
                      <m:r>
                        <a:rPr kumimoji="0" lang="en-US" sz="10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 </m:t>
                      </m:r>
                    </m:oMath>
                  </a14:m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sparse source signals (Nx1)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05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𝒏</m:t>
                      </m:r>
                    </m:oMath>
                  </a14:m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: Noise vector (Mx1)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M = number of antennas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050" dirty="0">
                      <a:solidFill>
                        <a:srgbClr val="000000"/>
                      </a:solidFill>
                    </a:rPr>
                    <a:t>N = number of </a:t>
                  </a:r>
                  <a:r>
                    <a:rPr lang="en-US" sz="1050" dirty="0" err="1">
                      <a:solidFill>
                        <a:srgbClr val="000000"/>
                      </a:solidFill>
                    </a:rPr>
                    <a:t>DoAs</a:t>
                  </a:r>
                  <a:r>
                    <a:rPr lang="en-US" sz="1050" dirty="0">
                      <a:solidFill>
                        <a:srgbClr val="000000"/>
                      </a:solidFill>
                    </a:rPr>
                    <a:t> in the grid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K</a:t>
                  </a:r>
                  <a:r>
                    <a:rPr lang="en-US" sz="1050" dirty="0">
                      <a:solidFill>
                        <a:srgbClr val="000000"/>
                      </a:solidFill>
                    </a:rPr>
                    <a:t> =</a:t>
                  </a:r>
                  <a:r>
                    <a:rPr kumimoji="0" lang="en-US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 number of true sources or </a:t>
                  </a:r>
                  <a:r>
                    <a:rPr kumimoji="0" lang="en-US" sz="105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DoAs</a:t>
                  </a: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8D39EB2-3EDB-4084-8ED8-DDFC2727D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0572" y="2487234"/>
                  <a:ext cx="2407647" cy="13849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8" name="Picture 217">
              <a:extLst>
                <a:ext uri="{FF2B5EF4-FFF2-40B4-BE49-F238E27FC236}">
                  <a16:creationId xmlns:a16="http://schemas.microsoft.com/office/drawing/2014/main" id="{AD70675E-8AFA-4D24-9A77-31CC2197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0452" y="2565121"/>
              <a:ext cx="2791270" cy="11913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482A86FF-678A-4C6F-82A2-93CFF4012C97}"/>
                    </a:ext>
                  </a:extLst>
                </p:cNvPr>
                <p:cNvSpPr/>
                <p:nvPr/>
              </p:nvSpPr>
              <p:spPr>
                <a:xfrm>
                  <a:off x="3876233" y="3865840"/>
                  <a:ext cx="470231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Underdetermined system</a:t>
                  </a:r>
                  <a14:m>
                    <m:oMath xmlns:m="http://schemas.openxmlformats.org/officeDocument/2006/math"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𝑨</m:t>
                      </m:r>
                      <m:d>
                        <m:dPr>
                          <m:ctrlP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e>
                      </m:d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𝒔</m:t>
                      </m:r>
                      <m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𝒏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with many solutions</a:t>
                  </a: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482A86FF-678A-4C6F-82A2-93CFF4012C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6233" y="3865840"/>
                  <a:ext cx="4702313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130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1A0BBD16-F379-4E8E-AAB7-B3E94AB5FEF2}"/>
                    </a:ext>
                  </a:extLst>
                </p:cNvPr>
                <p:cNvSpPr txBox="1"/>
                <p:nvPr/>
              </p:nvSpPr>
              <p:spPr>
                <a:xfrm>
                  <a:off x="3912153" y="4165793"/>
                  <a:ext cx="44855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ym typeface="Wingdings" panose="05000000000000000000" pitchFamily="2" charset="2"/>
                    </a:rPr>
                    <a:t> </a:t>
                  </a:r>
                  <a:r>
                    <a:rPr lang="en-US" sz="1200" dirty="0"/>
                    <a:t>Impose suitable constraints to extract a suitable solution of </a:t>
                  </a:r>
                  <a14:m>
                    <m:oMath xmlns:m="http://schemas.openxmlformats.org/officeDocument/2006/math"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1A0BBD16-F379-4E8E-AAB7-B3E94AB5F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153" y="4165793"/>
                  <a:ext cx="44855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36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79C6C-F95B-49CA-8434-72748F8ED277}"/>
                </a:ext>
              </a:extLst>
            </p:cNvPr>
            <p:cNvSpPr/>
            <p:nvPr/>
          </p:nvSpPr>
          <p:spPr>
            <a:xfrm>
              <a:off x="3781602" y="2223991"/>
              <a:ext cx="22878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b="1" dirty="0"/>
                <a:t>Problem Statement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D1F2E3-7BB9-4805-8E14-5F7445253B7C}"/>
              </a:ext>
            </a:extLst>
          </p:cNvPr>
          <p:cNvSpPr txBox="1"/>
          <p:nvPr/>
        </p:nvSpPr>
        <p:spPr>
          <a:xfrm>
            <a:off x="206375" y="1371867"/>
            <a:ext cx="1540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ULA=Uniform Linear Array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11100E-7E05-419A-83DB-85FA9A863889}"/>
              </a:ext>
            </a:extLst>
          </p:cNvPr>
          <p:cNvSpPr txBox="1"/>
          <p:nvPr/>
        </p:nvSpPr>
        <p:spPr>
          <a:xfrm>
            <a:off x="1579178" y="1253979"/>
            <a:ext cx="240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Symbol" panose="05050102010706020507" pitchFamily="18" charset="2"/>
              </a:rPr>
              <a:t>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E9C916-6464-4496-907A-67C5224FC10E}"/>
              </a:ext>
            </a:extLst>
          </p:cNvPr>
          <p:cNvGrpSpPr/>
          <p:nvPr/>
        </p:nvGrpSpPr>
        <p:grpSpPr>
          <a:xfrm>
            <a:off x="1934646" y="683823"/>
            <a:ext cx="1675926" cy="785600"/>
            <a:chOff x="1934646" y="683823"/>
            <a:chExt cx="1675926" cy="7856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CAFE52-8C50-455F-84B8-7A66CE8DFD65}"/>
                </a:ext>
              </a:extLst>
            </p:cNvPr>
            <p:cNvGrpSpPr/>
            <p:nvPr/>
          </p:nvGrpSpPr>
          <p:grpSpPr>
            <a:xfrm>
              <a:off x="1934646" y="683823"/>
              <a:ext cx="1675926" cy="734435"/>
              <a:chOff x="1919201" y="663762"/>
              <a:chExt cx="1675926" cy="73443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AF96429-3BA9-429F-AFE1-633245906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19201" y="810093"/>
                <a:ext cx="1675926" cy="58810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FBAFA5-34C0-48D1-85FE-16C5819AAACF}"/>
                  </a:ext>
                </a:extLst>
              </p:cNvPr>
              <p:cNvSpPr txBox="1"/>
              <p:nvPr/>
            </p:nvSpPr>
            <p:spPr>
              <a:xfrm>
                <a:off x="2367802" y="663762"/>
                <a:ext cx="122661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348BC5"/>
                    </a:solidFill>
                  </a:rPr>
                  <a:t>Sparse Array with</a:t>
                </a:r>
              </a:p>
              <a:p>
                <a:r>
                  <a:rPr lang="en-US" sz="800" b="1" dirty="0">
                    <a:solidFill>
                      <a:srgbClr val="348BC5"/>
                    </a:solidFill>
                  </a:rPr>
                  <a:t>12 elements (SLA-12)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A3ADBA-AD38-47E2-BB6C-C57606EC10B0}"/>
                </a:ext>
              </a:extLst>
            </p:cNvPr>
            <p:cNvSpPr txBox="1"/>
            <p:nvPr/>
          </p:nvSpPr>
          <p:spPr>
            <a:xfrm>
              <a:off x="3284941" y="1253979"/>
              <a:ext cx="2407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Symbol" panose="05050102010706020507" pitchFamily="18" charset="2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2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28C-D100-408D-9F3C-878403EA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7B74-D117-4D2E-A0C8-01FB32E4E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19903" y="4452317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337E0-9B6F-4100-B37A-381130C684F4}"/>
              </a:ext>
            </a:extLst>
          </p:cNvPr>
          <p:cNvSpPr/>
          <p:nvPr/>
        </p:nvSpPr>
        <p:spPr>
          <a:xfrm>
            <a:off x="741892" y="2304739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625F1F-0D1F-4C79-A98B-127408E7F6DE}"/>
              </a:ext>
            </a:extLst>
          </p:cNvPr>
          <p:cNvSpPr/>
          <p:nvPr/>
        </p:nvSpPr>
        <p:spPr>
          <a:xfrm>
            <a:off x="2362203" y="225478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C63E-5728-4DBB-9174-45855ACD0A10}"/>
              </a:ext>
            </a:extLst>
          </p:cNvPr>
          <p:cNvSpPr/>
          <p:nvPr/>
        </p:nvSpPr>
        <p:spPr>
          <a:xfrm>
            <a:off x="3896783" y="227119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7A2B0CC9-6898-474C-8BDC-2BD32F8077B4}"/>
              </a:ext>
            </a:extLst>
          </p:cNvPr>
          <p:cNvSpPr/>
          <p:nvPr/>
        </p:nvSpPr>
        <p:spPr>
          <a:xfrm>
            <a:off x="367245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FD749106-8301-4A3D-B16A-74A4D3B3CCCD}"/>
              </a:ext>
            </a:extLst>
          </p:cNvPr>
          <p:cNvSpPr/>
          <p:nvPr/>
        </p:nvSpPr>
        <p:spPr>
          <a:xfrm>
            <a:off x="1930402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635673D-D11D-4759-80E2-C26C88A48A6B}"/>
              </a:ext>
            </a:extLst>
          </p:cNvPr>
          <p:cNvSpPr/>
          <p:nvPr/>
        </p:nvSpPr>
        <p:spPr>
          <a:xfrm>
            <a:off x="3522136" y="2501349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FEC6A09A-3543-4B33-86F5-0DA5523E781F}"/>
              </a:ext>
            </a:extLst>
          </p:cNvPr>
          <p:cNvSpPr/>
          <p:nvPr/>
        </p:nvSpPr>
        <p:spPr>
          <a:xfrm>
            <a:off x="5056716" y="2497781"/>
            <a:ext cx="507825" cy="18961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443DD0-5220-45A4-8503-E1A4936DE28B}"/>
              </a:ext>
            </a:extLst>
          </p:cNvPr>
          <p:cNvSpPr/>
          <p:nvPr/>
        </p:nvSpPr>
        <p:spPr>
          <a:xfrm>
            <a:off x="1846300" y="3359234"/>
            <a:ext cx="1159933" cy="107656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Heat map generation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A205BB-B65E-4254-80C1-3FC567B15F39}"/>
              </a:ext>
            </a:extLst>
          </p:cNvPr>
          <p:cNvSpPr/>
          <p:nvPr/>
        </p:nvSpPr>
        <p:spPr>
          <a:xfrm>
            <a:off x="3408112" y="3207484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3054362B-1992-4C37-86E1-6B95E5C3D18A}"/>
              </a:ext>
            </a:extLst>
          </p:cNvPr>
          <p:cNvSpPr/>
          <p:nvPr/>
        </p:nvSpPr>
        <p:spPr>
          <a:xfrm>
            <a:off x="3040045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F8AB13-5BE3-4649-B3FA-8B2ACED52622}"/>
              </a:ext>
            </a:extLst>
          </p:cNvPr>
          <p:cNvSpPr/>
          <p:nvPr/>
        </p:nvSpPr>
        <p:spPr>
          <a:xfrm>
            <a:off x="4946646" y="3231417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RNN</a:t>
            </a:r>
          </a:p>
        </p:txBody>
      </p:sp>
      <p:sp>
        <p:nvSpPr>
          <p:cNvPr id="17" name="Right Arrow 6">
            <a:extLst>
              <a:ext uri="{FF2B5EF4-FFF2-40B4-BE49-F238E27FC236}">
                <a16:creationId xmlns:a16="http://schemas.microsoft.com/office/drawing/2014/main" id="{16F47D45-A2EC-4110-B68B-5242C84EA81A}"/>
              </a:ext>
            </a:extLst>
          </p:cNvPr>
          <p:cNvSpPr/>
          <p:nvPr/>
        </p:nvSpPr>
        <p:spPr>
          <a:xfrm>
            <a:off x="4561465" y="3425748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10ACBD92-1D9D-4F05-A9CB-C3C835696787}"/>
              </a:ext>
            </a:extLst>
          </p:cNvPr>
          <p:cNvSpPr/>
          <p:nvPr/>
        </p:nvSpPr>
        <p:spPr>
          <a:xfrm>
            <a:off x="6117113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8D9D55-8F6A-4D28-B83B-182D0EDD054F}"/>
              </a:ext>
            </a:extLst>
          </p:cNvPr>
          <p:cNvSpPr/>
          <p:nvPr/>
        </p:nvSpPr>
        <p:spPr>
          <a:xfrm>
            <a:off x="3416024" y="4006955"/>
            <a:ext cx="1186171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03B843B1-697D-4AFE-92A4-CFBAC6C3B56C}"/>
              </a:ext>
            </a:extLst>
          </p:cNvPr>
          <p:cNvSpPr/>
          <p:nvPr/>
        </p:nvSpPr>
        <p:spPr>
          <a:xfrm>
            <a:off x="3036110" y="4225220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38EA32-DBD9-4181-A432-0717B3DD0838}"/>
              </a:ext>
            </a:extLst>
          </p:cNvPr>
          <p:cNvSpPr/>
          <p:nvPr/>
        </p:nvSpPr>
        <p:spPr>
          <a:xfrm>
            <a:off x="4954558" y="4030888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23" name="Right Arrow 6">
            <a:extLst>
              <a:ext uri="{FF2B5EF4-FFF2-40B4-BE49-F238E27FC236}">
                <a16:creationId xmlns:a16="http://schemas.microsoft.com/office/drawing/2014/main" id="{B57C147C-B5B3-47B3-A903-A9C11F6AD493}"/>
              </a:ext>
            </a:extLst>
          </p:cNvPr>
          <p:cNvSpPr/>
          <p:nvPr/>
        </p:nvSpPr>
        <p:spPr>
          <a:xfrm>
            <a:off x="4577844" y="4225219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4" name="Right Arrow 6">
            <a:extLst>
              <a:ext uri="{FF2B5EF4-FFF2-40B4-BE49-F238E27FC236}">
                <a16:creationId xmlns:a16="http://schemas.microsoft.com/office/drawing/2014/main" id="{260B3BC5-518A-47DE-BD0B-79AA95C6097E}"/>
              </a:ext>
            </a:extLst>
          </p:cNvPr>
          <p:cNvSpPr/>
          <p:nvPr/>
        </p:nvSpPr>
        <p:spPr>
          <a:xfrm>
            <a:off x="6125025" y="4261045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4" name="Right Arrow 6">
            <a:extLst>
              <a:ext uri="{FF2B5EF4-FFF2-40B4-BE49-F238E27FC236}">
                <a16:creationId xmlns:a16="http://schemas.microsoft.com/office/drawing/2014/main" id="{E5E29595-647F-401D-ADB1-93E30FD5E767}"/>
              </a:ext>
            </a:extLst>
          </p:cNvPr>
          <p:cNvSpPr/>
          <p:nvPr/>
        </p:nvSpPr>
        <p:spPr>
          <a:xfrm rot="5400000">
            <a:off x="1849816" y="2872580"/>
            <a:ext cx="564395" cy="194023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61611ED-0405-4FD7-BF20-25FB92F6A2BA}"/>
              </a:ext>
            </a:extLst>
          </p:cNvPr>
          <p:cNvSpPr txBox="1">
            <a:spLocks/>
          </p:cNvSpPr>
          <p:nvPr/>
        </p:nvSpPr>
        <p:spPr bwMode="auto">
          <a:xfrm>
            <a:off x="0" y="1812157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90E1B6-1FF3-4398-AA10-925B9CBA2357}"/>
              </a:ext>
            </a:extLst>
          </p:cNvPr>
          <p:cNvSpPr txBox="1"/>
          <p:nvPr/>
        </p:nvSpPr>
        <p:spPr>
          <a:xfrm>
            <a:off x="5586764" y="2330755"/>
            <a:ext cx="123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Tracked point cloud</a:t>
            </a:r>
          </a:p>
        </p:txBody>
      </p:sp>
    </p:spTree>
    <p:extLst>
      <p:ext uri="{BB962C8B-B14F-4D97-AF65-F5344CB8AC3E}">
        <p14:creationId xmlns:p14="http://schemas.microsoft.com/office/powerpoint/2010/main" val="21310994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28C-D100-408D-9F3C-878403EA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7B74-D117-4D2E-A0C8-01FB32E4E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19903" y="4452317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337E0-9B6F-4100-B37A-381130C684F4}"/>
              </a:ext>
            </a:extLst>
          </p:cNvPr>
          <p:cNvSpPr/>
          <p:nvPr/>
        </p:nvSpPr>
        <p:spPr>
          <a:xfrm>
            <a:off x="741892" y="2304739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625F1F-0D1F-4C79-A98B-127408E7F6DE}"/>
              </a:ext>
            </a:extLst>
          </p:cNvPr>
          <p:cNvSpPr/>
          <p:nvPr/>
        </p:nvSpPr>
        <p:spPr>
          <a:xfrm>
            <a:off x="2362203" y="225478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C63E-5728-4DBB-9174-45855ACD0A10}"/>
              </a:ext>
            </a:extLst>
          </p:cNvPr>
          <p:cNvSpPr/>
          <p:nvPr/>
        </p:nvSpPr>
        <p:spPr>
          <a:xfrm>
            <a:off x="3896783" y="227119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7A2B0CC9-6898-474C-8BDC-2BD32F8077B4}"/>
              </a:ext>
            </a:extLst>
          </p:cNvPr>
          <p:cNvSpPr/>
          <p:nvPr/>
        </p:nvSpPr>
        <p:spPr>
          <a:xfrm>
            <a:off x="367245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FD749106-8301-4A3D-B16A-74A4D3B3CCCD}"/>
              </a:ext>
            </a:extLst>
          </p:cNvPr>
          <p:cNvSpPr/>
          <p:nvPr/>
        </p:nvSpPr>
        <p:spPr>
          <a:xfrm>
            <a:off x="1930402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635673D-D11D-4759-80E2-C26C88A48A6B}"/>
              </a:ext>
            </a:extLst>
          </p:cNvPr>
          <p:cNvSpPr/>
          <p:nvPr/>
        </p:nvSpPr>
        <p:spPr>
          <a:xfrm>
            <a:off x="3522136" y="2501349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FEC6A09A-3543-4B33-86F5-0DA5523E781F}"/>
              </a:ext>
            </a:extLst>
          </p:cNvPr>
          <p:cNvSpPr/>
          <p:nvPr/>
        </p:nvSpPr>
        <p:spPr>
          <a:xfrm>
            <a:off x="5056716" y="2497781"/>
            <a:ext cx="507825" cy="18961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443DD0-5220-45A4-8503-E1A4936DE28B}"/>
              </a:ext>
            </a:extLst>
          </p:cNvPr>
          <p:cNvSpPr/>
          <p:nvPr/>
        </p:nvSpPr>
        <p:spPr>
          <a:xfrm>
            <a:off x="1846300" y="3359234"/>
            <a:ext cx="1159933" cy="107656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Heat map generation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A205BB-B65E-4254-80C1-3FC567B15F39}"/>
              </a:ext>
            </a:extLst>
          </p:cNvPr>
          <p:cNvSpPr/>
          <p:nvPr/>
        </p:nvSpPr>
        <p:spPr>
          <a:xfrm>
            <a:off x="3408112" y="3207484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3054362B-1992-4C37-86E1-6B95E5C3D18A}"/>
              </a:ext>
            </a:extLst>
          </p:cNvPr>
          <p:cNvSpPr/>
          <p:nvPr/>
        </p:nvSpPr>
        <p:spPr>
          <a:xfrm>
            <a:off x="3040045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F8AB13-5BE3-4649-B3FA-8B2ACED52622}"/>
              </a:ext>
            </a:extLst>
          </p:cNvPr>
          <p:cNvSpPr/>
          <p:nvPr/>
        </p:nvSpPr>
        <p:spPr>
          <a:xfrm>
            <a:off x="4946646" y="3231417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RNN</a:t>
            </a:r>
          </a:p>
        </p:txBody>
      </p:sp>
      <p:sp>
        <p:nvSpPr>
          <p:cNvPr id="17" name="Right Arrow 6">
            <a:extLst>
              <a:ext uri="{FF2B5EF4-FFF2-40B4-BE49-F238E27FC236}">
                <a16:creationId xmlns:a16="http://schemas.microsoft.com/office/drawing/2014/main" id="{16F47D45-A2EC-4110-B68B-5242C84EA81A}"/>
              </a:ext>
            </a:extLst>
          </p:cNvPr>
          <p:cNvSpPr/>
          <p:nvPr/>
        </p:nvSpPr>
        <p:spPr>
          <a:xfrm>
            <a:off x="4561465" y="3425748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10ACBD92-1D9D-4F05-A9CB-C3C835696787}"/>
              </a:ext>
            </a:extLst>
          </p:cNvPr>
          <p:cNvSpPr/>
          <p:nvPr/>
        </p:nvSpPr>
        <p:spPr>
          <a:xfrm>
            <a:off x="6117113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8D9D55-8F6A-4D28-B83B-182D0EDD054F}"/>
              </a:ext>
            </a:extLst>
          </p:cNvPr>
          <p:cNvSpPr/>
          <p:nvPr/>
        </p:nvSpPr>
        <p:spPr>
          <a:xfrm>
            <a:off x="3416024" y="4006955"/>
            <a:ext cx="1186171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03B843B1-697D-4AFE-92A4-CFBAC6C3B56C}"/>
              </a:ext>
            </a:extLst>
          </p:cNvPr>
          <p:cNvSpPr/>
          <p:nvPr/>
        </p:nvSpPr>
        <p:spPr>
          <a:xfrm>
            <a:off x="3036110" y="4225220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38EA32-DBD9-4181-A432-0717B3DD0838}"/>
              </a:ext>
            </a:extLst>
          </p:cNvPr>
          <p:cNvSpPr/>
          <p:nvPr/>
        </p:nvSpPr>
        <p:spPr>
          <a:xfrm>
            <a:off x="4954558" y="4030888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23" name="Right Arrow 6">
            <a:extLst>
              <a:ext uri="{FF2B5EF4-FFF2-40B4-BE49-F238E27FC236}">
                <a16:creationId xmlns:a16="http://schemas.microsoft.com/office/drawing/2014/main" id="{B57C147C-B5B3-47B3-A903-A9C11F6AD493}"/>
              </a:ext>
            </a:extLst>
          </p:cNvPr>
          <p:cNvSpPr/>
          <p:nvPr/>
        </p:nvSpPr>
        <p:spPr>
          <a:xfrm>
            <a:off x="4577844" y="4225219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4" name="Right Arrow 6">
            <a:extLst>
              <a:ext uri="{FF2B5EF4-FFF2-40B4-BE49-F238E27FC236}">
                <a16:creationId xmlns:a16="http://schemas.microsoft.com/office/drawing/2014/main" id="{260B3BC5-518A-47DE-BD0B-79AA95C6097E}"/>
              </a:ext>
            </a:extLst>
          </p:cNvPr>
          <p:cNvSpPr/>
          <p:nvPr/>
        </p:nvSpPr>
        <p:spPr>
          <a:xfrm>
            <a:off x="6125025" y="4261045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C982-D2E4-4513-8448-7437A82C5635}"/>
              </a:ext>
            </a:extLst>
          </p:cNvPr>
          <p:cNvSpPr/>
          <p:nvPr/>
        </p:nvSpPr>
        <p:spPr>
          <a:xfrm>
            <a:off x="1519762" y="936218"/>
            <a:ext cx="1309163" cy="1076568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Spectrogramgeneration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927038-A7A3-4781-A553-A59A31507358}"/>
              </a:ext>
            </a:extLst>
          </p:cNvPr>
          <p:cNvSpPr/>
          <p:nvPr/>
        </p:nvSpPr>
        <p:spPr>
          <a:xfrm>
            <a:off x="3196992" y="819503"/>
            <a:ext cx="1159933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28" name="Right Arrow 6">
            <a:extLst>
              <a:ext uri="{FF2B5EF4-FFF2-40B4-BE49-F238E27FC236}">
                <a16:creationId xmlns:a16="http://schemas.microsoft.com/office/drawing/2014/main" id="{E6074231-DF03-4425-846D-9B1B578D9333}"/>
              </a:ext>
            </a:extLst>
          </p:cNvPr>
          <p:cNvSpPr/>
          <p:nvPr/>
        </p:nvSpPr>
        <p:spPr>
          <a:xfrm>
            <a:off x="2828925" y="1073593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005AB67-A891-49D0-B727-BC1D25562660}"/>
              </a:ext>
            </a:extLst>
          </p:cNvPr>
          <p:cNvSpPr/>
          <p:nvPr/>
        </p:nvSpPr>
        <p:spPr>
          <a:xfrm>
            <a:off x="3177899" y="1417587"/>
            <a:ext cx="1186171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30" name="Right Arrow 6">
            <a:extLst>
              <a:ext uri="{FF2B5EF4-FFF2-40B4-BE49-F238E27FC236}">
                <a16:creationId xmlns:a16="http://schemas.microsoft.com/office/drawing/2014/main" id="{0C82B26B-4076-4439-A903-085204DC80E4}"/>
              </a:ext>
            </a:extLst>
          </p:cNvPr>
          <p:cNvSpPr/>
          <p:nvPr/>
        </p:nvSpPr>
        <p:spPr>
          <a:xfrm>
            <a:off x="2797985" y="1635852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1A716AB-55BD-4CB2-AB11-29D0D33238F5}"/>
              </a:ext>
            </a:extLst>
          </p:cNvPr>
          <p:cNvSpPr/>
          <p:nvPr/>
        </p:nvSpPr>
        <p:spPr>
          <a:xfrm>
            <a:off x="4716433" y="1441520"/>
            <a:ext cx="1159933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32" name="Right Arrow 6">
            <a:extLst>
              <a:ext uri="{FF2B5EF4-FFF2-40B4-BE49-F238E27FC236}">
                <a16:creationId xmlns:a16="http://schemas.microsoft.com/office/drawing/2014/main" id="{E42646C6-FE9A-4E94-BBBB-E3B7EC03040D}"/>
              </a:ext>
            </a:extLst>
          </p:cNvPr>
          <p:cNvSpPr/>
          <p:nvPr/>
        </p:nvSpPr>
        <p:spPr>
          <a:xfrm>
            <a:off x="4339719" y="1635851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3" name="Right Arrow 6">
            <a:extLst>
              <a:ext uri="{FF2B5EF4-FFF2-40B4-BE49-F238E27FC236}">
                <a16:creationId xmlns:a16="http://schemas.microsoft.com/office/drawing/2014/main" id="{CFD5A710-6FD2-4CA3-AA43-4CB706AA28C6}"/>
              </a:ext>
            </a:extLst>
          </p:cNvPr>
          <p:cNvSpPr/>
          <p:nvPr/>
        </p:nvSpPr>
        <p:spPr>
          <a:xfrm rot="16200000">
            <a:off x="1913359" y="2155055"/>
            <a:ext cx="479710" cy="195170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4" name="Right Arrow 6">
            <a:extLst>
              <a:ext uri="{FF2B5EF4-FFF2-40B4-BE49-F238E27FC236}">
                <a16:creationId xmlns:a16="http://schemas.microsoft.com/office/drawing/2014/main" id="{E5E29595-647F-401D-ADB1-93E30FD5E767}"/>
              </a:ext>
            </a:extLst>
          </p:cNvPr>
          <p:cNvSpPr/>
          <p:nvPr/>
        </p:nvSpPr>
        <p:spPr>
          <a:xfrm rot="5400000">
            <a:off x="1849816" y="2872580"/>
            <a:ext cx="564395" cy="194023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982C779-5D49-4C8F-8223-351412ABCE17}"/>
              </a:ext>
            </a:extLst>
          </p:cNvPr>
          <p:cNvSpPr txBox="1">
            <a:spLocks/>
          </p:cNvSpPr>
          <p:nvPr/>
        </p:nvSpPr>
        <p:spPr bwMode="auto">
          <a:xfrm>
            <a:off x="0" y="1812157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A6AAF8-AFC4-4580-A323-88EC958716D3}"/>
              </a:ext>
            </a:extLst>
          </p:cNvPr>
          <p:cNvSpPr txBox="1"/>
          <p:nvPr/>
        </p:nvSpPr>
        <p:spPr>
          <a:xfrm>
            <a:off x="5586764" y="2330755"/>
            <a:ext cx="123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Tracked point cloud</a:t>
            </a:r>
          </a:p>
        </p:txBody>
      </p:sp>
    </p:spTree>
    <p:extLst>
      <p:ext uri="{BB962C8B-B14F-4D97-AF65-F5344CB8AC3E}">
        <p14:creationId xmlns:p14="http://schemas.microsoft.com/office/powerpoint/2010/main" val="3680119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28C-D100-408D-9F3C-878403EA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7B74-D117-4D2E-A0C8-01FB32E4E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19903" y="4452317"/>
            <a:ext cx="2133600" cy="154782"/>
          </a:xfrm>
        </p:spPr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3337E0-9B6F-4100-B37A-381130C684F4}"/>
              </a:ext>
            </a:extLst>
          </p:cNvPr>
          <p:cNvSpPr/>
          <p:nvPr/>
        </p:nvSpPr>
        <p:spPr>
          <a:xfrm>
            <a:off x="741892" y="2304739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PHY processing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625F1F-0D1F-4C79-A98B-127408E7F6DE}"/>
              </a:ext>
            </a:extLst>
          </p:cNvPr>
          <p:cNvSpPr/>
          <p:nvPr/>
        </p:nvSpPr>
        <p:spPr>
          <a:xfrm>
            <a:off x="2362203" y="225478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Detection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C63E-5728-4DBB-9174-45855ACD0A10}"/>
              </a:ext>
            </a:extLst>
          </p:cNvPr>
          <p:cNvSpPr/>
          <p:nvPr/>
        </p:nvSpPr>
        <p:spPr>
          <a:xfrm>
            <a:off x="3896783" y="2271190"/>
            <a:ext cx="1159933" cy="6107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Clustering &amp; Tracking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7A2B0CC9-6898-474C-8BDC-2BD32F8077B4}"/>
              </a:ext>
            </a:extLst>
          </p:cNvPr>
          <p:cNvSpPr/>
          <p:nvPr/>
        </p:nvSpPr>
        <p:spPr>
          <a:xfrm>
            <a:off x="367245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FD749106-8301-4A3D-B16A-74A4D3B3CCCD}"/>
              </a:ext>
            </a:extLst>
          </p:cNvPr>
          <p:cNvSpPr/>
          <p:nvPr/>
        </p:nvSpPr>
        <p:spPr>
          <a:xfrm>
            <a:off x="1930402" y="2524933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7635673D-D11D-4759-80E2-C26C88A48A6B}"/>
              </a:ext>
            </a:extLst>
          </p:cNvPr>
          <p:cNvSpPr/>
          <p:nvPr/>
        </p:nvSpPr>
        <p:spPr>
          <a:xfrm>
            <a:off x="3522136" y="2501349"/>
            <a:ext cx="374647" cy="1504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1" name="Right Arrow 6">
            <a:extLst>
              <a:ext uri="{FF2B5EF4-FFF2-40B4-BE49-F238E27FC236}">
                <a16:creationId xmlns:a16="http://schemas.microsoft.com/office/drawing/2014/main" id="{FEC6A09A-3543-4B33-86F5-0DA5523E781F}"/>
              </a:ext>
            </a:extLst>
          </p:cNvPr>
          <p:cNvSpPr/>
          <p:nvPr/>
        </p:nvSpPr>
        <p:spPr>
          <a:xfrm>
            <a:off x="5056716" y="2497781"/>
            <a:ext cx="507825" cy="18961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E443DD0-5220-45A4-8503-E1A4936DE28B}"/>
              </a:ext>
            </a:extLst>
          </p:cNvPr>
          <p:cNvSpPr/>
          <p:nvPr/>
        </p:nvSpPr>
        <p:spPr>
          <a:xfrm>
            <a:off x="1846300" y="3359234"/>
            <a:ext cx="1159933" cy="1076567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Heat map generation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A205BB-B65E-4254-80C1-3FC567B15F39}"/>
              </a:ext>
            </a:extLst>
          </p:cNvPr>
          <p:cNvSpPr/>
          <p:nvPr/>
        </p:nvSpPr>
        <p:spPr>
          <a:xfrm>
            <a:off x="3408112" y="3207484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3054362B-1992-4C37-86E1-6B95E5C3D18A}"/>
              </a:ext>
            </a:extLst>
          </p:cNvPr>
          <p:cNvSpPr/>
          <p:nvPr/>
        </p:nvSpPr>
        <p:spPr>
          <a:xfrm>
            <a:off x="3040045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F8AB13-5BE3-4649-B3FA-8B2ACED52622}"/>
              </a:ext>
            </a:extLst>
          </p:cNvPr>
          <p:cNvSpPr/>
          <p:nvPr/>
        </p:nvSpPr>
        <p:spPr>
          <a:xfrm>
            <a:off x="4946646" y="3231417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RNN</a:t>
            </a:r>
          </a:p>
        </p:txBody>
      </p:sp>
      <p:sp>
        <p:nvSpPr>
          <p:cNvPr id="17" name="Right Arrow 6">
            <a:extLst>
              <a:ext uri="{FF2B5EF4-FFF2-40B4-BE49-F238E27FC236}">
                <a16:creationId xmlns:a16="http://schemas.microsoft.com/office/drawing/2014/main" id="{16F47D45-A2EC-4110-B68B-5242C84EA81A}"/>
              </a:ext>
            </a:extLst>
          </p:cNvPr>
          <p:cNvSpPr/>
          <p:nvPr/>
        </p:nvSpPr>
        <p:spPr>
          <a:xfrm>
            <a:off x="4561465" y="3425748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18" name="Right Arrow 6">
            <a:extLst>
              <a:ext uri="{FF2B5EF4-FFF2-40B4-BE49-F238E27FC236}">
                <a16:creationId xmlns:a16="http://schemas.microsoft.com/office/drawing/2014/main" id="{10ACBD92-1D9D-4F05-A9CB-C3C835696787}"/>
              </a:ext>
            </a:extLst>
          </p:cNvPr>
          <p:cNvSpPr/>
          <p:nvPr/>
        </p:nvSpPr>
        <p:spPr>
          <a:xfrm>
            <a:off x="6117113" y="3461574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8D9D55-8F6A-4D28-B83B-182D0EDD054F}"/>
              </a:ext>
            </a:extLst>
          </p:cNvPr>
          <p:cNvSpPr/>
          <p:nvPr/>
        </p:nvSpPr>
        <p:spPr>
          <a:xfrm>
            <a:off x="3416024" y="4006955"/>
            <a:ext cx="1186171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03B843B1-697D-4AFE-92A4-CFBAC6C3B56C}"/>
              </a:ext>
            </a:extLst>
          </p:cNvPr>
          <p:cNvSpPr/>
          <p:nvPr/>
        </p:nvSpPr>
        <p:spPr>
          <a:xfrm>
            <a:off x="3036110" y="4225220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38EA32-DBD9-4181-A432-0717B3DD0838}"/>
              </a:ext>
            </a:extLst>
          </p:cNvPr>
          <p:cNvSpPr/>
          <p:nvPr/>
        </p:nvSpPr>
        <p:spPr>
          <a:xfrm>
            <a:off x="4954558" y="4030888"/>
            <a:ext cx="1159933" cy="610791"/>
          </a:xfrm>
          <a:prstGeom prst="roundRect">
            <a:avLst/>
          </a:prstGeom>
          <a:solidFill>
            <a:srgbClr val="FFC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23" name="Right Arrow 6">
            <a:extLst>
              <a:ext uri="{FF2B5EF4-FFF2-40B4-BE49-F238E27FC236}">
                <a16:creationId xmlns:a16="http://schemas.microsoft.com/office/drawing/2014/main" id="{B57C147C-B5B3-47B3-A903-A9C11F6AD493}"/>
              </a:ext>
            </a:extLst>
          </p:cNvPr>
          <p:cNvSpPr/>
          <p:nvPr/>
        </p:nvSpPr>
        <p:spPr>
          <a:xfrm>
            <a:off x="4577844" y="4225219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4" name="Right Arrow 6">
            <a:extLst>
              <a:ext uri="{FF2B5EF4-FFF2-40B4-BE49-F238E27FC236}">
                <a16:creationId xmlns:a16="http://schemas.microsoft.com/office/drawing/2014/main" id="{260B3BC5-518A-47DE-BD0B-79AA95C6097E}"/>
              </a:ext>
            </a:extLst>
          </p:cNvPr>
          <p:cNvSpPr/>
          <p:nvPr/>
        </p:nvSpPr>
        <p:spPr>
          <a:xfrm>
            <a:off x="6125025" y="4261045"/>
            <a:ext cx="374647" cy="150475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C982-D2E4-4513-8448-7437A82C5635}"/>
              </a:ext>
            </a:extLst>
          </p:cNvPr>
          <p:cNvSpPr/>
          <p:nvPr/>
        </p:nvSpPr>
        <p:spPr>
          <a:xfrm>
            <a:off x="1519762" y="936218"/>
            <a:ext cx="1309163" cy="1076568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Spectrogramgeneration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927038-A7A3-4781-A553-A59A31507358}"/>
              </a:ext>
            </a:extLst>
          </p:cNvPr>
          <p:cNvSpPr/>
          <p:nvPr/>
        </p:nvSpPr>
        <p:spPr>
          <a:xfrm>
            <a:off x="3196992" y="819503"/>
            <a:ext cx="1159933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28" name="Right Arrow 6">
            <a:extLst>
              <a:ext uri="{FF2B5EF4-FFF2-40B4-BE49-F238E27FC236}">
                <a16:creationId xmlns:a16="http://schemas.microsoft.com/office/drawing/2014/main" id="{E6074231-DF03-4425-846D-9B1B578D9333}"/>
              </a:ext>
            </a:extLst>
          </p:cNvPr>
          <p:cNvSpPr/>
          <p:nvPr/>
        </p:nvSpPr>
        <p:spPr>
          <a:xfrm>
            <a:off x="2828925" y="1073593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005AB67-A891-49D0-B727-BC1D25562660}"/>
              </a:ext>
            </a:extLst>
          </p:cNvPr>
          <p:cNvSpPr/>
          <p:nvPr/>
        </p:nvSpPr>
        <p:spPr>
          <a:xfrm>
            <a:off x="3177899" y="1417587"/>
            <a:ext cx="1186171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0" dirty="0">
                <a:solidFill>
                  <a:schemeClr val="tx1"/>
                </a:solidFill>
              </a:rPr>
              <a:t>Handcrafted</a:t>
            </a:r>
          </a:p>
          <a:p>
            <a:pPr algn="ctr"/>
            <a:r>
              <a:rPr lang="en-US" sz="134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30" name="Right Arrow 6">
            <a:extLst>
              <a:ext uri="{FF2B5EF4-FFF2-40B4-BE49-F238E27FC236}">
                <a16:creationId xmlns:a16="http://schemas.microsoft.com/office/drawing/2014/main" id="{0C82B26B-4076-4439-A903-085204DC80E4}"/>
              </a:ext>
            </a:extLst>
          </p:cNvPr>
          <p:cNvSpPr/>
          <p:nvPr/>
        </p:nvSpPr>
        <p:spPr>
          <a:xfrm>
            <a:off x="2797985" y="1635852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1A716AB-55BD-4CB2-AB11-29D0D33238F5}"/>
              </a:ext>
            </a:extLst>
          </p:cNvPr>
          <p:cNvSpPr/>
          <p:nvPr/>
        </p:nvSpPr>
        <p:spPr>
          <a:xfrm>
            <a:off x="4716433" y="1441520"/>
            <a:ext cx="1159933" cy="610791"/>
          </a:xfrm>
          <a:prstGeom prst="roundRect">
            <a:avLst/>
          </a:prstGeom>
          <a:solidFill>
            <a:srgbClr val="3333FF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32" name="Right Arrow 6">
            <a:extLst>
              <a:ext uri="{FF2B5EF4-FFF2-40B4-BE49-F238E27FC236}">
                <a16:creationId xmlns:a16="http://schemas.microsoft.com/office/drawing/2014/main" id="{E42646C6-FE9A-4E94-BBBB-E3B7EC03040D}"/>
              </a:ext>
            </a:extLst>
          </p:cNvPr>
          <p:cNvSpPr/>
          <p:nvPr/>
        </p:nvSpPr>
        <p:spPr>
          <a:xfrm>
            <a:off x="4339719" y="1635851"/>
            <a:ext cx="374647" cy="150475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3" name="Right Arrow 6">
            <a:extLst>
              <a:ext uri="{FF2B5EF4-FFF2-40B4-BE49-F238E27FC236}">
                <a16:creationId xmlns:a16="http://schemas.microsoft.com/office/drawing/2014/main" id="{CFD5A710-6FD2-4CA3-AA43-4CB706AA28C6}"/>
              </a:ext>
            </a:extLst>
          </p:cNvPr>
          <p:cNvSpPr/>
          <p:nvPr/>
        </p:nvSpPr>
        <p:spPr>
          <a:xfrm rot="16200000">
            <a:off x="1913359" y="2155055"/>
            <a:ext cx="479710" cy="195170"/>
          </a:xfrm>
          <a:prstGeom prst="rightArrow">
            <a:avLst/>
          </a:prstGeom>
          <a:solidFill>
            <a:srgbClr val="3333FF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4" name="Right Arrow 6">
            <a:extLst>
              <a:ext uri="{FF2B5EF4-FFF2-40B4-BE49-F238E27FC236}">
                <a16:creationId xmlns:a16="http://schemas.microsoft.com/office/drawing/2014/main" id="{E5E29595-647F-401D-ADB1-93E30FD5E767}"/>
              </a:ext>
            </a:extLst>
          </p:cNvPr>
          <p:cNvSpPr/>
          <p:nvPr/>
        </p:nvSpPr>
        <p:spPr>
          <a:xfrm rot="5400000">
            <a:off x="1849816" y="2872580"/>
            <a:ext cx="564395" cy="194023"/>
          </a:xfrm>
          <a:prstGeom prst="rightArrow">
            <a:avLst/>
          </a:prstGeom>
          <a:solidFill>
            <a:srgbClr val="FFC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266500B-8052-4A56-BE5F-7E99386404A9}"/>
              </a:ext>
            </a:extLst>
          </p:cNvPr>
          <p:cNvSpPr/>
          <p:nvPr/>
        </p:nvSpPr>
        <p:spPr>
          <a:xfrm>
            <a:off x="5564541" y="2266121"/>
            <a:ext cx="962025" cy="610791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886F3F-F7E8-433E-92D4-5794CCAA2330}"/>
              </a:ext>
            </a:extLst>
          </p:cNvPr>
          <p:cNvSpPr/>
          <p:nvPr/>
        </p:nvSpPr>
        <p:spPr>
          <a:xfrm>
            <a:off x="7031394" y="2266120"/>
            <a:ext cx="1159933" cy="610791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ANN</a:t>
            </a:r>
          </a:p>
        </p:txBody>
      </p:sp>
      <p:sp>
        <p:nvSpPr>
          <p:cNvPr id="37" name="Right Arrow 6">
            <a:extLst>
              <a:ext uri="{FF2B5EF4-FFF2-40B4-BE49-F238E27FC236}">
                <a16:creationId xmlns:a16="http://schemas.microsoft.com/office/drawing/2014/main" id="{B9177392-E277-489D-8EEE-04BF6877DD38}"/>
              </a:ext>
            </a:extLst>
          </p:cNvPr>
          <p:cNvSpPr/>
          <p:nvPr/>
        </p:nvSpPr>
        <p:spPr>
          <a:xfrm>
            <a:off x="6523569" y="2462211"/>
            <a:ext cx="507825" cy="189613"/>
          </a:xfrm>
          <a:prstGeom prst="rightArrow">
            <a:avLst/>
          </a:prstGeom>
          <a:solidFill>
            <a:srgbClr val="FF0000">
              <a:alpha val="29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982C779-5D49-4C8F-8223-351412ABCE17}"/>
              </a:ext>
            </a:extLst>
          </p:cNvPr>
          <p:cNvSpPr txBox="1">
            <a:spLocks/>
          </p:cNvSpPr>
          <p:nvPr/>
        </p:nvSpPr>
        <p:spPr bwMode="auto">
          <a:xfrm>
            <a:off x="0" y="1812157"/>
            <a:ext cx="1201738" cy="4426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kern="0" dirty="0"/>
              <a:t>ADC samples</a:t>
            </a:r>
          </a:p>
        </p:txBody>
      </p:sp>
    </p:spTree>
    <p:extLst>
      <p:ext uri="{BB962C8B-B14F-4D97-AF65-F5344CB8AC3E}">
        <p14:creationId xmlns:p14="http://schemas.microsoft.com/office/powerpoint/2010/main" val="847911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268FF-57C5-43BA-BE98-94BCAEE34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077B1-2EC8-4353-9773-F39F70BAF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404331"/>
            <a:ext cx="7248525" cy="21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7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55C-77C7-44BE-ADE2-ACF856CE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13845-DA66-485F-855E-3FB94F23A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82E87-78E5-426B-8D6A-8EA1A81F7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10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C79B6-FBE0-4260-960E-0FAEBDCFB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8CD17-5E79-4536-81D7-0F0AD3960F00}"/>
              </a:ext>
            </a:extLst>
          </p:cNvPr>
          <p:cNvSpPr/>
          <p:nvPr/>
        </p:nvSpPr>
        <p:spPr>
          <a:xfrm>
            <a:off x="1858145" y="101373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Basic Radar PHY processing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D635E-A424-47A0-9254-25E8F6241C2E}"/>
              </a:ext>
            </a:extLst>
          </p:cNvPr>
          <p:cNvSpPr/>
          <p:nvPr/>
        </p:nvSpPr>
        <p:spPr>
          <a:xfrm>
            <a:off x="3408919" y="101373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Use-case Specific Radar Pre-processing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99702-E3A1-4393-B9BD-A8ABB2C40A1E}"/>
              </a:ext>
            </a:extLst>
          </p:cNvPr>
          <p:cNvSpPr/>
          <p:nvPr/>
        </p:nvSpPr>
        <p:spPr>
          <a:xfrm>
            <a:off x="4924168" y="99974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ML based classifier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0A3FB2-BD6F-4F06-97F7-54466FF3F7DF}"/>
              </a:ext>
            </a:extLst>
          </p:cNvPr>
          <p:cNvSpPr/>
          <p:nvPr/>
        </p:nvSpPr>
        <p:spPr>
          <a:xfrm>
            <a:off x="3095365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0B83D0-0D7B-4FF8-8D45-6017DCF14E75}"/>
              </a:ext>
            </a:extLst>
          </p:cNvPr>
          <p:cNvSpPr/>
          <p:nvPr/>
        </p:nvSpPr>
        <p:spPr>
          <a:xfrm>
            <a:off x="4616792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F5C6E8-CD08-4571-80AF-CC4E297365A0}"/>
              </a:ext>
            </a:extLst>
          </p:cNvPr>
          <p:cNvSpPr/>
          <p:nvPr/>
        </p:nvSpPr>
        <p:spPr>
          <a:xfrm>
            <a:off x="6138219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CD346F0-F902-4CDE-868A-00D64A6F11F7}"/>
              </a:ext>
            </a:extLst>
          </p:cNvPr>
          <p:cNvSpPr/>
          <p:nvPr/>
        </p:nvSpPr>
        <p:spPr>
          <a:xfrm>
            <a:off x="1544592" y="1306794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B32E0-EEA0-4C04-863E-6FCD17800239}"/>
              </a:ext>
            </a:extLst>
          </p:cNvPr>
          <p:cNvSpPr txBox="1"/>
          <p:nvPr/>
        </p:nvSpPr>
        <p:spPr>
          <a:xfrm>
            <a:off x="624013" y="1269100"/>
            <a:ext cx="1065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ADC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E8718-BAED-4F17-8EB8-0F8176BD52F4}"/>
              </a:ext>
            </a:extLst>
          </p:cNvPr>
          <p:cNvSpPr txBox="1"/>
          <p:nvPr/>
        </p:nvSpPr>
        <p:spPr>
          <a:xfrm>
            <a:off x="6593875" y="1245660"/>
            <a:ext cx="10657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Classifier output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A913BD-49FA-4662-8BBE-B0B33D768AE2}"/>
              </a:ext>
            </a:extLst>
          </p:cNvPr>
          <p:cNvCxnSpPr>
            <a:cxnSpLocks/>
          </p:cNvCxnSpPr>
          <p:nvPr/>
        </p:nvCxnSpPr>
        <p:spPr>
          <a:xfrm>
            <a:off x="4015943" y="1889427"/>
            <a:ext cx="0" cy="186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033AA17-D527-4904-9569-B9850DACD451}"/>
              </a:ext>
            </a:extLst>
          </p:cNvPr>
          <p:cNvSpPr txBox="1">
            <a:spLocks/>
          </p:cNvSpPr>
          <p:nvPr/>
        </p:nvSpPr>
        <p:spPr bwMode="auto">
          <a:xfrm>
            <a:off x="124197" y="36431"/>
            <a:ext cx="8455997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34" tIns="28566" rIns="57134" bIns="2856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5pPr>
            <a:lvl6pPr marL="50773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6pPr>
            <a:lvl7pPr marL="101546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7pPr>
            <a:lvl8pPr marL="152319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8pPr>
            <a:lvl9pPr marL="203092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US" sz="2699" kern="0" dirty="0"/>
              <a:t>ML for </a:t>
            </a:r>
            <a:r>
              <a:rPr lang="en-US" sz="2699" kern="0" dirty="0" err="1"/>
              <a:t>mmWave</a:t>
            </a:r>
            <a:r>
              <a:rPr lang="en-US" sz="2699" kern="0" dirty="0"/>
              <a:t> Radar </a:t>
            </a:r>
            <a:r>
              <a:rPr lang="en-US" sz="2699" kern="0" dirty="0">
                <a:solidFill>
                  <a:schemeClr val="tx1"/>
                </a:solidFill>
              </a:rPr>
              <a:t>| How is it done?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59151-2A46-4FD8-BD38-78B19547A153}"/>
              </a:ext>
            </a:extLst>
          </p:cNvPr>
          <p:cNvSpPr txBox="1"/>
          <p:nvPr/>
        </p:nvSpPr>
        <p:spPr>
          <a:xfrm>
            <a:off x="2903645" y="552700"/>
            <a:ext cx="2053767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RADAR SIGNAL CHAIN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37AA1D-72B0-4FA5-8AC8-4519F1D92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881" y="1889426"/>
            <a:ext cx="5791148" cy="24327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170A81-8FCB-4E81-98A4-5E6AD6173B3B}"/>
              </a:ext>
            </a:extLst>
          </p:cNvPr>
          <p:cNvSpPr txBox="1"/>
          <p:nvPr/>
        </p:nvSpPr>
        <p:spPr>
          <a:xfrm>
            <a:off x="1858144" y="4129771"/>
            <a:ext cx="5945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Example Signatures  for  Gesture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9603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C79B6-FBE0-4260-960E-0FAEBDCFB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8CD17-5E79-4536-81D7-0F0AD3960F00}"/>
              </a:ext>
            </a:extLst>
          </p:cNvPr>
          <p:cNvSpPr/>
          <p:nvPr/>
        </p:nvSpPr>
        <p:spPr>
          <a:xfrm>
            <a:off x="1858145" y="101373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Basic Radar PHY processing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D635E-A424-47A0-9254-25E8F6241C2E}"/>
              </a:ext>
            </a:extLst>
          </p:cNvPr>
          <p:cNvSpPr/>
          <p:nvPr/>
        </p:nvSpPr>
        <p:spPr>
          <a:xfrm>
            <a:off x="3408919" y="101373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Use-case Specific Radar Pre-processing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99702-E3A1-4393-B9BD-A8ABB2C40A1E}"/>
              </a:ext>
            </a:extLst>
          </p:cNvPr>
          <p:cNvSpPr/>
          <p:nvPr/>
        </p:nvSpPr>
        <p:spPr>
          <a:xfrm>
            <a:off x="4924168" y="999740"/>
            <a:ext cx="1214051" cy="787744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ML based classifier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0A3FB2-BD6F-4F06-97F7-54466FF3F7DF}"/>
              </a:ext>
            </a:extLst>
          </p:cNvPr>
          <p:cNvSpPr/>
          <p:nvPr/>
        </p:nvSpPr>
        <p:spPr>
          <a:xfrm>
            <a:off x="3095365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0B83D0-0D7B-4FF8-8D45-6017DCF14E75}"/>
              </a:ext>
            </a:extLst>
          </p:cNvPr>
          <p:cNvSpPr/>
          <p:nvPr/>
        </p:nvSpPr>
        <p:spPr>
          <a:xfrm>
            <a:off x="4616792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F5C6E8-CD08-4571-80AF-CC4E297365A0}"/>
              </a:ext>
            </a:extLst>
          </p:cNvPr>
          <p:cNvSpPr/>
          <p:nvPr/>
        </p:nvSpPr>
        <p:spPr>
          <a:xfrm>
            <a:off x="6138219" y="1280040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CD346F0-F902-4CDE-868A-00D64A6F11F7}"/>
              </a:ext>
            </a:extLst>
          </p:cNvPr>
          <p:cNvSpPr/>
          <p:nvPr/>
        </p:nvSpPr>
        <p:spPr>
          <a:xfrm>
            <a:off x="1544592" y="1306794"/>
            <a:ext cx="313553" cy="201613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B32E0-EEA0-4C04-863E-6FCD17800239}"/>
              </a:ext>
            </a:extLst>
          </p:cNvPr>
          <p:cNvSpPr txBox="1"/>
          <p:nvPr/>
        </p:nvSpPr>
        <p:spPr>
          <a:xfrm>
            <a:off x="624013" y="1269100"/>
            <a:ext cx="1065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ADC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E8718-BAED-4F17-8EB8-0F8176BD52F4}"/>
              </a:ext>
            </a:extLst>
          </p:cNvPr>
          <p:cNvSpPr txBox="1"/>
          <p:nvPr/>
        </p:nvSpPr>
        <p:spPr>
          <a:xfrm>
            <a:off x="6593875" y="1245660"/>
            <a:ext cx="10657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Classifier output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A913BD-49FA-4662-8BBE-B0B33D768AE2}"/>
              </a:ext>
            </a:extLst>
          </p:cNvPr>
          <p:cNvCxnSpPr>
            <a:cxnSpLocks/>
          </p:cNvCxnSpPr>
          <p:nvPr/>
        </p:nvCxnSpPr>
        <p:spPr>
          <a:xfrm>
            <a:off x="4015943" y="1889427"/>
            <a:ext cx="0" cy="186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3033AA17-D527-4904-9569-B9850DACD451}"/>
              </a:ext>
            </a:extLst>
          </p:cNvPr>
          <p:cNvSpPr txBox="1">
            <a:spLocks/>
          </p:cNvSpPr>
          <p:nvPr/>
        </p:nvSpPr>
        <p:spPr bwMode="auto">
          <a:xfrm>
            <a:off x="124197" y="36431"/>
            <a:ext cx="8455997" cy="61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7134" tIns="28566" rIns="57134" bIns="2856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chemeClr val="tx2"/>
                </a:solidFill>
                <a:latin typeface="Arial" charset="0"/>
              </a:defRPr>
            </a:lvl5pPr>
            <a:lvl6pPr marL="50773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6pPr>
            <a:lvl7pPr marL="101546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7pPr>
            <a:lvl8pPr marL="1523196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8pPr>
            <a:lvl9pPr marL="203092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599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US" sz="2699" kern="0" dirty="0"/>
              <a:t>ML for </a:t>
            </a:r>
            <a:r>
              <a:rPr lang="en-US" sz="2699" kern="0" dirty="0" err="1"/>
              <a:t>mmWave</a:t>
            </a:r>
            <a:r>
              <a:rPr lang="en-US" sz="2699" kern="0" dirty="0"/>
              <a:t> Radar </a:t>
            </a:r>
            <a:r>
              <a:rPr lang="en-US" sz="2699" kern="0" dirty="0">
                <a:solidFill>
                  <a:schemeClr val="tx1"/>
                </a:solidFill>
              </a:rPr>
              <a:t>| How is it done?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59151-2A46-4FD8-BD38-78B19547A153}"/>
              </a:ext>
            </a:extLst>
          </p:cNvPr>
          <p:cNvSpPr txBox="1"/>
          <p:nvPr/>
        </p:nvSpPr>
        <p:spPr>
          <a:xfrm>
            <a:off x="2903645" y="552700"/>
            <a:ext cx="2053767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RADAR SIGNAL CHAIN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170A81-8FCB-4E81-98A4-5E6AD6173B3B}"/>
              </a:ext>
            </a:extLst>
          </p:cNvPr>
          <p:cNvSpPr txBox="1"/>
          <p:nvPr/>
        </p:nvSpPr>
        <p:spPr>
          <a:xfrm>
            <a:off x="2434631" y="4114574"/>
            <a:ext cx="532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Example Signatures  for  Target  Classification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92C76F-3F56-4060-B92D-307427D4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83" y="2114471"/>
            <a:ext cx="6699498" cy="18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82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B1D6-F5E4-4FA1-8576-386366D1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Recovery Landscape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305D8-4240-4C95-825F-3D5BA744FD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465C23-7DC1-44FA-ADF8-73544842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56" y="619299"/>
            <a:ext cx="4161529" cy="10712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CEAF42-81B6-4797-AA78-A8D5A199D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027" y="656124"/>
            <a:ext cx="3059567" cy="8698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84A381-EA48-4657-83FD-E8B2954B22D3}"/>
              </a:ext>
            </a:extLst>
          </p:cNvPr>
          <p:cNvSpPr txBox="1"/>
          <p:nvPr/>
        </p:nvSpPr>
        <p:spPr>
          <a:xfrm>
            <a:off x="3221615" y="883624"/>
            <a:ext cx="2474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6C698DEF-5784-4777-AB47-1AF044038E0C}"/>
              </a:ext>
            </a:extLst>
          </p:cNvPr>
          <p:cNvSpPr/>
          <p:nvPr/>
        </p:nvSpPr>
        <p:spPr>
          <a:xfrm rot="5400000">
            <a:off x="4365668" y="-2291862"/>
            <a:ext cx="186098" cy="78964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CE12A8E1-1CCA-4AC5-8C08-A605B82E9629}"/>
              </a:ext>
            </a:extLst>
          </p:cNvPr>
          <p:cNvSpPr/>
          <p:nvPr/>
        </p:nvSpPr>
        <p:spPr>
          <a:xfrm rot="5400000">
            <a:off x="4340577" y="1826178"/>
            <a:ext cx="236279" cy="22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041C856-AED5-4881-8051-A3F0DA72F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56" y="4224474"/>
            <a:ext cx="8747125" cy="798101"/>
          </a:xfrm>
        </p:spPr>
        <p:txBody>
          <a:bodyPr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0000"/>
                </a:solidFill>
              </a:rPr>
              <a:t>Combination of problem settings, optimization goals, approaches, analytical tractability and complexity </a:t>
            </a:r>
            <a:r>
              <a:rPr lang="en-US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200" b="1" dirty="0">
                <a:solidFill>
                  <a:srgbClr val="FF0000"/>
                </a:solidFill>
              </a:rPr>
              <a:t>results in a sizeable landscape of arrays and algorithms being investigated in literature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B61D9-B405-4956-9F0D-9DB79EA5D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769" y="1801054"/>
            <a:ext cx="9144000" cy="25070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A7F9B6-B3BC-4092-ADC6-2C9823847C24}"/>
              </a:ext>
            </a:extLst>
          </p:cNvPr>
          <p:cNvSpPr txBox="1"/>
          <p:nvPr/>
        </p:nvSpPr>
        <p:spPr>
          <a:xfrm>
            <a:off x="3825082" y="3391508"/>
            <a:ext cx="560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[1,7,9]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097BF-41F1-4BD0-96D1-874DBA01A605}"/>
              </a:ext>
            </a:extLst>
          </p:cNvPr>
          <p:cNvSpPr txBox="1"/>
          <p:nvPr/>
        </p:nvSpPr>
        <p:spPr>
          <a:xfrm>
            <a:off x="3393065" y="3376670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[1,4]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4F10AA-179C-4E3C-A725-0A31A8C3E530}"/>
              </a:ext>
            </a:extLst>
          </p:cNvPr>
          <p:cNvSpPr txBox="1"/>
          <p:nvPr/>
        </p:nvSpPr>
        <p:spPr>
          <a:xfrm>
            <a:off x="1906399" y="3422088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[16]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8FB119-9DDE-4519-9AAF-DE1FCA7EA969}"/>
              </a:ext>
            </a:extLst>
          </p:cNvPr>
          <p:cNvSpPr txBox="1"/>
          <p:nvPr/>
        </p:nvSpPr>
        <p:spPr>
          <a:xfrm>
            <a:off x="6542079" y="3404697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[19]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CEF0CF-5C37-4752-B128-C712466660C9}"/>
              </a:ext>
            </a:extLst>
          </p:cNvPr>
          <p:cNvSpPr txBox="1"/>
          <p:nvPr/>
        </p:nvSpPr>
        <p:spPr>
          <a:xfrm>
            <a:off x="5831150" y="3562227"/>
            <a:ext cx="6191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[8,14]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A0EC75-6A78-4591-8CFE-25FB370CBCC0}"/>
              </a:ext>
            </a:extLst>
          </p:cNvPr>
          <p:cNvSpPr txBox="1"/>
          <p:nvPr/>
        </p:nvSpPr>
        <p:spPr>
          <a:xfrm>
            <a:off x="6981653" y="3410730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[13]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A2780A-3094-4FA5-A3A5-5B0CC3B1A466}"/>
              </a:ext>
            </a:extLst>
          </p:cNvPr>
          <p:cNvSpPr txBox="1"/>
          <p:nvPr/>
        </p:nvSpPr>
        <p:spPr>
          <a:xfrm>
            <a:off x="4576080" y="3402289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[3]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782CF-BC82-4FC8-8153-73C369DB2612}"/>
              </a:ext>
            </a:extLst>
          </p:cNvPr>
          <p:cNvSpPr txBox="1"/>
          <p:nvPr/>
        </p:nvSpPr>
        <p:spPr>
          <a:xfrm>
            <a:off x="5136168" y="3396688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[11]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02AA6-C900-4A5C-9C14-509AE434BB31}"/>
              </a:ext>
            </a:extLst>
          </p:cNvPr>
          <p:cNvSpPr txBox="1"/>
          <p:nvPr/>
        </p:nvSpPr>
        <p:spPr>
          <a:xfrm>
            <a:off x="7191188" y="3015246"/>
            <a:ext cx="6603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[20,22]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890F7D-59B6-4AB2-9DCA-BFCF61E293B7}"/>
              </a:ext>
            </a:extLst>
          </p:cNvPr>
          <p:cNvSpPr txBox="1"/>
          <p:nvPr/>
        </p:nvSpPr>
        <p:spPr>
          <a:xfrm>
            <a:off x="1078384" y="2419578"/>
            <a:ext cx="613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[2,5,17]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82AADC-52F8-42AE-A113-95FD9A6407E7}"/>
              </a:ext>
            </a:extLst>
          </p:cNvPr>
          <p:cNvSpPr txBox="1"/>
          <p:nvPr/>
        </p:nvSpPr>
        <p:spPr>
          <a:xfrm>
            <a:off x="1097434" y="3424226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89AA31-B4C5-4C0B-A3A0-D29975A1347E}"/>
              </a:ext>
            </a:extLst>
          </p:cNvPr>
          <p:cNvSpPr txBox="1"/>
          <p:nvPr/>
        </p:nvSpPr>
        <p:spPr>
          <a:xfrm>
            <a:off x="1528412" y="3429780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1C096E-3F94-4DA2-B213-EB59F5CD4C95}"/>
              </a:ext>
            </a:extLst>
          </p:cNvPr>
          <p:cNvSpPr txBox="1"/>
          <p:nvPr/>
        </p:nvSpPr>
        <p:spPr>
          <a:xfrm>
            <a:off x="8337378" y="3182586"/>
            <a:ext cx="4063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[21]</a:t>
            </a:r>
          </a:p>
        </p:txBody>
      </p:sp>
    </p:spTree>
    <p:extLst>
      <p:ext uri="{BB962C8B-B14F-4D97-AF65-F5344CB8AC3E}">
        <p14:creationId xmlns:p14="http://schemas.microsoft.com/office/powerpoint/2010/main" val="41816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78CB-8CBC-4A6A-B8F5-88E0B468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" y="91811"/>
            <a:ext cx="8458200" cy="610791"/>
          </a:xfrm>
        </p:spPr>
        <p:txBody>
          <a:bodyPr/>
          <a:lstStyle/>
          <a:p>
            <a:r>
              <a:rPr lang="en-US" dirty="0"/>
              <a:t>Array + Algorithm: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A2EB-CA54-4BFA-8C62-2C5C9A070B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C19B6D-8087-4F3F-A42D-1EBD3EF482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000" y="829078"/>
          <a:ext cx="5857870" cy="1763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784">
                  <a:extLst>
                    <a:ext uri="{9D8B030D-6E8A-4147-A177-3AD203B41FA5}">
                      <a16:colId xmlns:a16="http://schemas.microsoft.com/office/drawing/2014/main" val="2021814631"/>
                    </a:ext>
                  </a:extLst>
                </a:gridCol>
                <a:gridCol w="1773123">
                  <a:extLst>
                    <a:ext uri="{9D8B030D-6E8A-4147-A177-3AD203B41FA5}">
                      <a16:colId xmlns:a16="http://schemas.microsoft.com/office/drawing/2014/main" val="2836782585"/>
                    </a:ext>
                  </a:extLst>
                </a:gridCol>
                <a:gridCol w="2882963">
                  <a:extLst>
                    <a:ext uri="{9D8B030D-6E8A-4147-A177-3AD203B41FA5}">
                      <a16:colId xmlns:a16="http://schemas.microsoft.com/office/drawing/2014/main" val="2263573206"/>
                    </a:ext>
                  </a:extLst>
                </a:gridCol>
              </a:tblGrid>
              <a:tr h="313672">
                <a:tc>
                  <a:txBody>
                    <a:bodyPr/>
                    <a:lstStyle/>
                    <a:p>
                      <a:r>
                        <a:rPr lang="en-US" sz="1200" dirty="0"/>
                        <a:t>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Problem Addressed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484457"/>
                  </a:ext>
                </a:extLst>
              </a:tr>
              <a:tr h="313672">
                <a:tc>
                  <a:txBody>
                    <a:bodyPr/>
                    <a:lstStyle/>
                    <a:p>
                      <a:r>
                        <a:rPr lang="en-US" sz="1050" dirty="0"/>
                        <a:t>Nested/Coprime/Min Red 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Spatial smoothing + 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snapshot + more sources than sensors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296782"/>
                  </a:ext>
                </a:extLst>
              </a:tr>
              <a:tr h="313672">
                <a:tc>
                  <a:txBody>
                    <a:bodyPr/>
                    <a:lstStyle/>
                    <a:p>
                      <a:r>
                        <a:rPr lang="en-US" sz="1050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OMP, BP, SBL, SPICE…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Gridded: Single/multiple snapshot + high 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862693"/>
                  </a:ext>
                </a:extLst>
              </a:tr>
              <a:tr h="313672">
                <a:tc>
                  <a:txBody>
                    <a:bodyPr/>
                    <a:lstStyle/>
                    <a:p>
                      <a:r>
                        <a:rPr lang="en-US" sz="1050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NN matrix completion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err="1"/>
                        <a:t>Gridless</a:t>
                      </a:r>
                      <a:r>
                        <a:rPr lang="en-US" sz="1050" dirty="0"/>
                        <a:t>: Single/multiple snapshot + high 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1513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r>
                        <a:rPr lang="en-US" sz="1050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Atomic Norm Minimization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61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err="1"/>
                        <a:t>Gridless</a:t>
                      </a:r>
                      <a:r>
                        <a:rPr lang="en-US" sz="1050" dirty="0"/>
                        <a:t>: Single snapshot + high res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2334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21E8CAB-6169-4DC7-8ADF-72FEF1F8E59B}"/>
              </a:ext>
            </a:extLst>
          </p:cNvPr>
          <p:cNvSpPr txBox="1"/>
          <p:nvPr/>
        </p:nvSpPr>
        <p:spPr>
          <a:xfrm>
            <a:off x="30162" y="578451"/>
            <a:ext cx="5857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Strong interplay between array and algorithm -&gt; some  examples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B9B8A0-7B45-4B98-A72A-11FB24380811}"/>
              </a:ext>
            </a:extLst>
          </p:cNvPr>
          <p:cNvSpPr txBox="1">
            <a:spLocks/>
          </p:cNvSpPr>
          <p:nvPr/>
        </p:nvSpPr>
        <p:spPr bwMode="auto">
          <a:xfrm>
            <a:off x="14285" y="2597233"/>
            <a:ext cx="2990850" cy="951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100" kern="0" dirty="0"/>
              <a:t>Priors</a:t>
            </a:r>
          </a:p>
          <a:p>
            <a:pPr lvl="1"/>
            <a:r>
              <a:rPr lang="en-US" sz="900" kern="0" dirty="0"/>
              <a:t>Sparse Bayesian learning (SBL) -&gt; Gaussian prior</a:t>
            </a:r>
          </a:p>
          <a:p>
            <a:pPr lvl="1"/>
            <a:r>
              <a:rPr lang="en-US" sz="900" kern="0" dirty="0"/>
              <a:t>Cauchy Gaussian -&gt; Cauchy Prior</a:t>
            </a:r>
          </a:p>
          <a:p>
            <a:pPr lvl="1"/>
            <a:r>
              <a:rPr lang="en-US" sz="900" kern="0" dirty="0"/>
              <a:t>Learning priors through AI/ML -&gt; LISTA</a:t>
            </a:r>
          </a:p>
          <a:p>
            <a:endParaRPr lang="en-US" sz="1100" kern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77E422-8972-43D4-BF13-F0C5D536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696" y="3349455"/>
            <a:ext cx="2589627" cy="1068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60003E-03F8-45B3-A846-025985C4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097" y="2145813"/>
            <a:ext cx="2634080" cy="1056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3EF7BB-D174-4BED-B111-F8C575EB2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447" y="731301"/>
            <a:ext cx="2799703" cy="9602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354AD9-A276-4B21-BECA-6FF97FE59B8D}"/>
              </a:ext>
            </a:extLst>
          </p:cNvPr>
          <p:cNvSpPr txBox="1"/>
          <p:nvPr/>
        </p:nvSpPr>
        <p:spPr>
          <a:xfrm>
            <a:off x="6758493" y="887418"/>
            <a:ext cx="1423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Random Array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8418B4-5997-419F-A8D0-22CE3D80C113}"/>
              </a:ext>
            </a:extLst>
          </p:cNvPr>
          <p:cNvSpPr txBox="1">
            <a:spLocks/>
          </p:cNvSpPr>
          <p:nvPr/>
        </p:nvSpPr>
        <p:spPr bwMode="auto">
          <a:xfrm>
            <a:off x="2861827" y="2612022"/>
            <a:ext cx="3453977" cy="951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100" kern="0" dirty="0"/>
              <a:t>Hyperparameters</a:t>
            </a:r>
          </a:p>
          <a:p>
            <a:pPr lvl="1"/>
            <a:r>
              <a:rPr lang="en-US" sz="900" kern="0" dirty="0"/>
              <a:t>No hyperparameter tuning -&gt; </a:t>
            </a:r>
            <a:r>
              <a:rPr lang="en-US" sz="900" kern="0" dirty="0" err="1"/>
              <a:t>e.g</a:t>
            </a:r>
            <a:r>
              <a:rPr lang="en-US" sz="900" kern="0" dirty="0"/>
              <a:t>, SPICE 	</a:t>
            </a:r>
          </a:p>
          <a:p>
            <a:pPr lvl="1"/>
            <a:r>
              <a:rPr lang="en-US" sz="900" kern="0" dirty="0"/>
              <a:t>Manual hyperparameter selection -&gt; </a:t>
            </a:r>
            <a:r>
              <a:rPr lang="en-US" sz="900" kern="0" dirty="0" err="1"/>
              <a:t>e.g</a:t>
            </a:r>
            <a:r>
              <a:rPr lang="en-US" sz="900" kern="0" dirty="0"/>
              <a:t>, Basis Pursuit Denoising</a:t>
            </a:r>
          </a:p>
          <a:p>
            <a:pPr lvl="1"/>
            <a:r>
              <a:rPr lang="en-US" sz="900" kern="0" dirty="0"/>
              <a:t>Learn from data -&gt; </a:t>
            </a:r>
            <a:r>
              <a:rPr lang="en-US" sz="900" kern="0" dirty="0" err="1"/>
              <a:t>e.g</a:t>
            </a:r>
            <a:r>
              <a:rPr lang="en-US" sz="900" kern="0" dirty="0"/>
              <a:t>, SBL</a:t>
            </a:r>
          </a:p>
          <a:p>
            <a:endParaRPr lang="en-US" sz="1100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BA64BF7-0B00-4B2C-BF2B-7E9B11B10D07}"/>
              </a:ext>
            </a:extLst>
          </p:cNvPr>
          <p:cNvSpPr txBox="1">
            <a:spLocks/>
          </p:cNvSpPr>
          <p:nvPr/>
        </p:nvSpPr>
        <p:spPr bwMode="auto">
          <a:xfrm>
            <a:off x="0" y="3424759"/>
            <a:ext cx="5888033" cy="951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100" b="1" kern="0" dirty="0"/>
              <a:t>Ongoing and Future work</a:t>
            </a:r>
          </a:p>
          <a:p>
            <a:pPr lvl="1"/>
            <a:r>
              <a:rPr lang="en-US" sz="900" b="1" kern="0" dirty="0">
                <a:solidFill>
                  <a:srgbClr val="FF0000"/>
                </a:solidFill>
              </a:rPr>
              <a:t>Improving performance under wide range of operating conditions at manageable complexity</a:t>
            </a:r>
          </a:p>
          <a:p>
            <a:pPr lvl="1"/>
            <a:r>
              <a:rPr lang="en-US" sz="900" b="1" kern="0" dirty="0"/>
              <a:t>Non integer arrays, distributed arrays</a:t>
            </a:r>
          </a:p>
          <a:p>
            <a:pPr lvl="1"/>
            <a:r>
              <a:rPr lang="en-US" sz="900" b="1" kern="0" dirty="0"/>
              <a:t>Learning based methods</a:t>
            </a:r>
          </a:p>
          <a:p>
            <a:pPr lvl="1"/>
            <a:r>
              <a:rPr lang="en-US" sz="900" b="1" kern="0" dirty="0"/>
              <a:t>Automatic model order selection and parameter optimization</a:t>
            </a:r>
          </a:p>
          <a:p>
            <a:pPr lvl="1"/>
            <a:r>
              <a:rPr lang="en-US" sz="900" b="1" kern="0" dirty="0">
                <a:solidFill>
                  <a:srgbClr val="FF0000"/>
                </a:solidFill>
              </a:rPr>
              <a:t>H/W optimization and cost-efficient implementations </a:t>
            </a:r>
          </a:p>
          <a:p>
            <a:pPr lvl="1"/>
            <a:r>
              <a:rPr lang="en-US" sz="900" b="1" kern="0" dirty="0">
                <a:solidFill>
                  <a:srgbClr val="FF0000"/>
                </a:solidFill>
              </a:rPr>
              <a:t>Design under constraints</a:t>
            </a:r>
          </a:p>
          <a:p>
            <a:pPr lvl="1"/>
            <a:endParaRPr lang="en-US" sz="900" kern="0" dirty="0"/>
          </a:p>
          <a:p>
            <a:endParaRPr lang="en-US" sz="1100" kern="0" dirty="0"/>
          </a:p>
        </p:txBody>
      </p:sp>
    </p:spTree>
    <p:extLst>
      <p:ext uri="{BB962C8B-B14F-4D97-AF65-F5344CB8AC3E}">
        <p14:creationId xmlns:p14="http://schemas.microsoft.com/office/powerpoint/2010/main" val="225855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04B0-3F93-4DD4-AB79-F676141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0223"/>
            <a:ext cx="9194800" cy="610791"/>
          </a:xfrm>
        </p:spPr>
        <p:txBody>
          <a:bodyPr/>
          <a:lstStyle/>
          <a:p>
            <a:r>
              <a:rPr lang="en-US" dirty="0"/>
              <a:t>High Perf. Low Cost Array Signal Processing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A905-9F23-4708-AE3F-A8E32531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78" y="665707"/>
            <a:ext cx="8467725" cy="3709449"/>
          </a:xfrm>
        </p:spPr>
        <p:txBody>
          <a:bodyPr/>
          <a:lstStyle/>
          <a:p>
            <a:r>
              <a:rPr lang="en-US" dirty="0"/>
              <a:t>Reduction in channel count: An Example</a:t>
            </a:r>
          </a:p>
          <a:p>
            <a:endParaRPr lang="en-US" dirty="0"/>
          </a:p>
          <a:p>
            <a:r>
              <a:rPr lang="en-US" dirty="0"/>
              <a:t>Efficient digital implementation: Examples</a:t>
            </a:r>
          </a:p>
          <a:p>
            <a:pPr lvl="1"/>
            <a:r>
              <a:rPr lang="en-US" dirty="0"/>
              <a:t>H/W Efficient Embedded Implementation: DSP + FFT Acceleration</a:t>
            </a:r>
          </a:p>
          <a:p>
            <a:pPr marL="284347" lvl="1" indent="0">
              <a:buNone/>
            </a:pPr>
            <a:endParaRPr lang="en-US" dirty="0"/>
          </a:p>
          <a:p>
            <a:r>
              <a:rPr lang="en-US" dirty="0"/>
              <a:t>Array and Algorithm Co-design</a:t>
            </a:r>
          </a:p>
          <a:p>
            <a:pPr lvl="1"/>
            <a:r>
              <a:rPr lang="en-US" dirty="0"/>
              <a:t>Spatially smoothed (SS) Music Friendly Arrays</a:t>
            </a:r>
          </a:p>
          <a:p>
            <a:pPr lvl="1"/>
            <a:r>
              <a:rPr lang="en-US" dirty="0"/>
              <a:t>Array Design For Emerging Antenna Technologies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Current and Future Directions</a:t>
            </a:r>
          </a:p>
          <a:p>
            <a:pPr lvl="1"/>
            <a:endParaRPr lang="en-US" sz="1200" dirty="0"/>
          </a:p>
          <a:p>
            <a:endParaRPr lang="en-US" sz="11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9CB3-93AD-496F-8EC7-B447E4A19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7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2971-20E0-4B1D-A7A7-3C76180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BPDN Algorithm: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5460-A13E-4215-86CC-0CD3B6356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19479"/>
            <a:ext cx="4699000" cy="778237"/>
          </a:xfrm>
        </p:spPr>
        <p:txBody>
          <a:bodyPr/>
          <a:lstStyle/>
          <a:p>
            <a:r>
              <a:rPr lang="en-US" sz="1200" dirty="0"/>
              <a:t>CS style approach:  Minimize L1 norm while ensuring data fidelity</a:t>
            </a:r>
          </a:p>
          <a:p>
            <a:pPr lvl="1"/>
            <a:r>
              <a:rPr lang="en-US" sz="1100" dirty="0"/>
              <a:t>L1 norm =&gt; A convex optimization problem</a:t>
            </a:r>
          </a:p>
          <a:p>
            <a:pPr lvl="1"/>
            <a:r>
              <a:rPr lang="en-US" sz="1100" dirty="0"/>
              <a:t>Several solution approaches to solve the optimization</a:t>
            </a:r>
          </a:p>
          <a:p>
            <a:pPr lvl="2"/>
            <a:r>
              <a:rPr lang="en-US" sz="1050" dirty="0"/>
              <a:t>ISTA, FISTA, ADMM, </a:t>
            </a:r>
            <a:r>
              <a:rPr lang="en-US" sz="1050" dirty="0" err="1"/>
              <a:t>Homotopy</a:t>
            </a:r>
            <a:r>
              <a:rPr lang="en-US" sz="1050" dirty="0"/>
              <a:t>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435A1-5EF1-464D-BD28-A6C8B2957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073D0A-BE3F-41CD-B2D4-AB7E299B18F2}"/>
              </a:ext>
            </a:extLst>
          </p:cNvPr>
          <p:cNvSpPr txBox="1">
            <a:spLocks/>
          </p:cNvSpPr>
          <p:nvPr/>
        </p:nvSpPr>
        <p:spPr bwMode="auto">
          <a:xfrm>
            <a:off x="4279897" y="3174404"/>
            <a:ext cx="4800603" cy="778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kern="0" dirty="0"/>
              <a:t>Performance Comparison for 16 over 80 sparse array</a:t>
            </a:r>
          </a:p>
          <a:p>
            <a:pPr lvl="1"/>
            <a:r>
              <a:rPr lang="en-US" sz="1100" kern="0" dirty="0"/>
              <a:t>Resolution probability: </a:t>
            </a:r>
          </a:p>
          <a:p>
            <a:pPr lvl="2"/>
            <a:r>
              <a:rPr lang="en-US" sz="1050" kern="0" dirty="0"/>
              <a:t>~5x improvement over Rayleigh resolution of 16-element ULA</a:t>
            </a:r>
          </a:p>
          <a:p>
            <a:pPr lvl="2"/>
            <a:r>
              <a:rPr lang="en-US" sz="1050" kern="0" dirty="0"/>
              <a:t>~2x improvement over Beamforming for the 16/80 sparse array</a:t>
            </a:r>
            <a:endParaRPr lang="en-US" sz="1100" kern="0" dirty="0"/>
          </a:p>
          <a:p>
            <a:pPr lvl="1"/>
            <a:r>
              <a:rPr lang="en-US" sz="1100" kern="0" dirty="0"/>
              <a:t>Side lobe levels:</a:t>
            </a:r>
          </a:p>
          <a:p>
            <a:pPr lvl="2"/>
            <a:r>
              <a:rPr lang="en-US" sz="1000" kern="0" dirty="0"/>
              <a:t>&gt; 20dB reduction  in side-lobe levels compared to beamforming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2F465-5A31-40BC-8308-01940EEB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64" y="643535"/>
            <a:ext cx="2745270" cy="22756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531C2F-E230-44FE-84AF-B9FCE1EA3A5C}"/>
                  </a:ext>
                </a:extLst>
              </p:cNvPr>
              <p:cNvSpPr/>
              <p:nvPr/>
            </p:nvSpPr>
            <p:spPr>
              <a:xfrm>
                <a:off x="715222" y="2976750"/>
                <a:ext cx="3049553" cy="452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in</m:t>
                          </m:r>
                        </m:e>
                        <m:li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lim>
                      </m:limLow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𝑨𝒔</m:t>
                              </m:r>
                            </m:e>
                          </m:d>
                        </m:e>
                        <m: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531C2F-E230-44FE-84AF-B9FCE1EA3A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22" y="2976750"/>
                <a:ext cx="3049553" cy="4528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5EBB99B-A8AE-4B5D-9759-B815BACFCD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8449" y="205152"/>
            <a:ext cx="3702051" cy="340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4B659-DD3A-4DE1-ACA3-784339226E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1" y="620945"/>
            <a:ext cx="2937686" cy="242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9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219C-B1A9-4ECD-97F9-E1C5249A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107163"/>
            <a:ext cx="8458200" cy="540531"/>
          </a:xfrm>
        </p:spPr>
        <p:txBody>
          <a:bodyPr/>
          <a:lstStyle/>
          <a:p>
            <a:r>
              <a:rPr lang="en-US" dirty="0"/>
              <a:t>Cascade Board Data: </a:t>
            </a:r>
            <a:r>
              <a:rPr lang="en-US" dirty="0" err="1"/>
              <a:t>DoA</a:t>
            </a:r>
            <a:r>
              <a:rPr lang="en-US" dirty="0"/>
              <a:t> Separation = 1</a:t>
            </a:r>
            <a:r>
              <a:rPr lang="en-US" baseline="30000" dirty="0"/>
              <a:t>o 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D9FAEB-E503-4F9B-9BA1-607AD2E21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" y="3028708"/>
            <a:ext cx="3790950" cy="1125944"/>
          </a:xfrm>
        </p:spPr>
        <p:txBody>
          <a:bodyPr/>
          <a:lstStyle/>
          <a:p>
            <a:r>
              <a:rPr lang="en-US" sz="1200" dirty="0"/>
              <a:t>Data from 86 virtual elements of cascade board </a:t>
            </a:r>
          </a:p>
          <a:p>
            <a:pPr lvl="1"/>
            <a:r>
              <a:rPr lang="en-US" sz="1100" dirty="0"/>
              <a:t>4 cascaded transceivers with 3tx and 4rx each</a:t>
            </a:r>
          </a:p>
          <a:p>
            <a:pPr lvl="1"/>
            <a:r>
              <a:rPr lang="en-US" sz="1100" dirty="0"/>
              <a:t>Subsampled measurement at 16 locations with aperture 80 to emulate a random 16 over 80 array</a:t>
            </a:r>
          </a:p>
          <a:p>
            <a:pPr lvl="1"/>
            <a:r>
              <a:rPr lang="en-US" sz="1100" dirty="0"/>
              <a:t>Compared Bartlett BF with SPICE, BPDN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61326-E59F-4835-8FBE-689796845567}"/>
              </a:ext>
            </a:extLst>
          </p:cNvPr>
          <p:cNvSpPr txBox="1"/>
          <p:nvPr/>
        </p:nvSpPr>
        <p:spPr>
          <a:xfrm>
            <a:off x="1462527" y="4169436"/>
            <a:ext cx="641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5x reduction in number of elements for an aperture of 80 elements achieved – while satisfying resolution and SLL requirements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493697-0B18-4FA4-9A3D-15B4627045C4}"/>
              </a:ext>
            </a:extLst>
          </p:cNvPr>
          <p:cNvSpPr txBox="1">
            <a:spLocks/>
          </p:cNvSpPr>
          <p:nvPr/>
        </p:nvSpPr>
        <p:spPr bwMode="auto">
          <a:xfrm>
            <a:off x="3804354" y="3028708"/>
            <a:ext cx="5218298" cy="7652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76179" tIns="38088" rIns="76179" bIns="38088" numCol="1" anchor="t" anchorCtr="0" compatLnSpc="1">
            <a:prstTxWarp prst="textNoShape">
              <a:avLst/>
            </a:prstTxWarp>
          </a:bodyPr>
          <a:lstStyle>
            <a:lvl1pPr marL="189124" indent="-189124" algn="l" rtl="0" eaLnBrk="1" fontAlgn="base" hangingPunct="1">
              <a:spcBef>
                <a:spcPts val="667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8763" indent="-19441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711530" indent="-137548" algn="l" rtl="0" eaLnBrk="1" fontAlgn="base" hangingPunct="1">
              <a:spcBef>
                <a:spcPct val="15000"/>
              </a:spcBef>
              <a:spcAft>
                <a:spcPct val="0"/>
              </a:spcAft>
              <a:buChar char="•"/>
              <a:defRPr sz="1500">
                <a:solidFill>
                  <a:schemeClr val="tx1"/>
                </a:solidFill>
                <a:latin typeface="+mn-lt"/>
              </a:defRPr>
            </a:lvl3pPr>
            <a:lvl4pPr marL="1001168" indent="-194416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24054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621441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6pPr>
            <a:lvl7pPr marL="2002336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7pPr>
            <a:lvl8pPr marL="2383230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8pPr>
            <a:lvl9pPr marL="2764124" indent="-14416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kern="0" dirty="0"/>
              <a:t>Performance comparison</a:t>
            </a:r>
          </a:p>
          <a:p>
            <a:pPr lvl="1"/>
            <a:r>
              <a:rPr lang="en-US" sz="1100" kern="0" dirty="0"/>
              <a:t>Both sparse recovery algorithms can resolve the two corner reflectors placed at 1° separation</a:t>
            </a:r>
          </a:p>
          <a:p>
            <a:pPr lvl="1"/>
            <a:r>
              <a:rPr lang="en-US" sz="1100" kern="0" dirty="0"/>
              <a:t>Side lobe levels: BPDN (-160dB)  &lt;  SPICE (-20dB) </a:t>
            </a:r>
          </a:p>
          <a:p>
            <a:pPr lvl="1"/>
            <a:r>
              <a:rPr lang="en-US" sz="1100" kern="0" dirty="0"/>
              <a:t>Note: BPDN has a hyper-parameter to be tuned unlike SPICE</a:t>
            </a:r>
          </a:p>
          <a:p>
            <a:pPr lvl="1"/>
            <a:r>
              <a:rPr lang="en-US" sz="1100" kern="0" dirty="0"/>
              <a:t>Demonstrates performance vs complexity trade-offs </a:t>
            </a:r>
          </a:p>
          <a:p>
            <a:endParaRPr lang="en-US" sz="1100" kern="0" dirty="0"/>
          </a:p>
        </p:txBody>
      </p:sp>
      <p:pic>
        <p:nvPicPr>
          <p:cNvPr id="9" name="Picture 8" descr="A red circuit board with white and black components&#10;&#10;Description automatically generated">
            <a:extLst>
              <a:ext uri="{FF2B5EF4-FFF2-40B4-BE49-F238E27FC236}">
                <a16:creationId xmlns:a16="http://schemas.microsoft.com/office/drawing/2014/main" id="{9A1AFDAC-4BE1-43FE-967C-ACFF006EBE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5" y="817558"/>
            <a:ext cx="2244153" cy="1919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AF836-634B-44B1-AC70-3748F6134BD1}"/>
              </a:ext>
            </a:extLst>
          </p:cNvPr>
          <p:cNvSpPr txBox="1"/>
          <p:nvPr/>
        </p:nvSpPr>
        <p:spPr>
          <a:xfrm>
            <a:off x="225425" y="563349"/>
            <a:ext cx="2474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TI Cascade EVM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A8A62-51AE-4EC1-B8E8-D4CE0A8E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852" y="622294"/>
            <a:ext cx="3028893" cy="2406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480CD-0450-48D4-8CD9-54EA9596E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424" y="614377"/>
            <a:ext cx="2954151" cy="23798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23669-39BA-428B-8FFC-DED5B6B9D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97888F-6AF7-4263-B69D-592D8C33BA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81345"/>
      </p:ext>
    </p:extLst>
  </p:cSld>
  <p:clrMapOvr>
    <a:masterClrMapping/>
  </p:clrMapOvr>
</p:sld>
</file>

<file path=ppt/theme/theme1.xml><?xml version="1.0" encoding="utf-8"?>
<a:theme xmlns:a="http://schemas.openxmlformats.org/drawingml/2006/main" name="2_FinalPowerpoint">
  <a:themeElements>
    <a:clrScheme name="Custom 1">
      <a:dk1>
        <a:srgbClr val="000000"/>
      </a:dk1>
      <a:lt1>
        <a:srgbClr val="FFFFFF"/>
      </a:lt1>
      <a:dk2>
        <a:srgbClr val="DE0000"/>
      </a:dk2>
      <a:lt2>
        <a:srgbClr val="808080"/>
      </a:lt2>
      <a:accent1>
        <a:srgbClr val="DE0000"/>
      </a:accent1>
      <a:accent2>
        <a:srgbClr val="A4A4A4"/>
      </a:accent2>
      <a:accent3>
        <a:srgbClr val="117788"/>
      </a:accent3>
      <a:accent4>
        <a:srgbClr val="404040"/>
      </a:accent4>
      <a:accent5>
        <a:srgbClr val="4ABED4"/>
      </a:accent5>
      <a:accent6>
        <a:srgbClr val="7F7F7F"/>
      </a:accent6>
      <a:hlink>
        <a:srgbClr val="DE0000"/>
      </a:hlink>
      <a:folHlink>
        <a:srgbClr val="AAAAAA"/>
      </a:folHlink>
    </a:clrScheme>
    <a:fontScheme name="Final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Powerpoint 1">
        <a:dk1>
          <a:srgbClr val="000000"/>
        </a:dk1>
        <a:lt1>
          <a:srgbClr val="FFFFFF"/>
        </a:lt1>
        <a:dk2>
          <a:srgbClr val="FF0000"/>
        </a:dk2>
        <a:lt2>
          <a:srgbClr val="808080"/>
        </a:lt2>
        <a:accent1>
          <a:srgbClr val="AAAAAA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2D2D2"/>
        </a:accent5>
        <a:accent6>
          <a:srgbClr val="000000"/>
        </a:accent6>
        <a:hlink>
          <a:srgbClr val="FF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Powerpoint 2">
        <a:dk1>
          <a:srgbClr val="AAAAAA"/>
        </a:dk1>
        <a:lt1>
          <a:srgbClr val="FFFFFF"/>
        </a:lt1>
        <a:dk2>
          <a:srgbClr val="000000"/>
        </a:dk2>
        <a:lt2>
          <a:srgbClr val="FFFFFF"/>
        </a:lt2>
        <a:accent1>
          <a:srgbClr val="AAAAAA"/>
        </a:accent1>
        <a:accent2>
          <a:srgbClr val="FFFFFF"/>
        </a:accent2>
        <a:accent3>
          <a:srgbClr val="AAAAAA"/>
        </a:accent3>
        <a:accent4>
          <a:srgbClr val="DADADA"/>
        </a:accent4>
        <a:accent5>
          <a:srgbClr val="D2D2D2"/>
        </a:accent5>
        <a:accent6>
          <a:srgbClr val="E7E7E7"/>
        </a:accent6>
        <a:hlink>
          <a:srgbClr val="AAAAAA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3">
        <a:dk1>
          <a:srgbClr val="808080"/>
        </a:dk1>
        <a:lt1>
          <a:srgbClr val="FFFFFF"/>
        </a:lt1>
        <a:dk2>
          <a:srgbClr val="AAAAAA"/>
        </a:dk2>
        <a:lt2>
          <a:srgbClr val="000000"/>
        </a:lt2>
        <a:accent1>
          <a:srgbClr val="000000"/>
        </a:accent1>
        <a:accent2>
          <a:srgbClr val="AAAAAA"/>
        </a:accent2>
        <a:accent3>
          <a:srgbClr val="D2D2D2"/>
        </a:accent3>
        <a:accent4>
          <a:srgbClr val="DADADA"/>
        </a:accent4>
        <a:accent5>
          <a:srgbClr val="AAAAAA"/>
        </a:accent5>
        <a:accent6>
          <a:srgbClr val="9A9A9A"/>
        </a:accent6>
        <a:hlink>
          <a:srgbClr val="FF00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Powerpoint 4">
        <a:dk1>
          <a:srgbClr val="000000"/>
        </a:dk1>
        <a:lt1>
          <a:srgbClr val="FF0000"/>
        </a:lt1>
        <a:dk2>
          <a:srgbClr val="FFFFFF"/>
        </a:dk2>
        <a:lt2>
          <a:srgbClr val="000000"/>
        </a:lt2>
        <a:accent1>
          <a:srgbClr val="AAAAAA"/>
        </a:accent1>
        <a:accent2>
          <a:srgbClr val="FFFFFF"/>
        </a:accent2>
        <a:accent3>
          <a:srgbClr val="FFAAAA"/>
        </a:accent3>
        <a:accent4>
          <a:srgbClr val="000000"/>
        </a:accent4>
        <a:accent5>
          <a:srgbClr val="D2D2D2"/>
        </a:accent5>
        <a:accent6>
          <a:srgbClr val="E7E7E7"/>
        </a:accent6>
        <a:hlink>
          <a:srgbClr val="000000"/>
        </a:hlink>
        <a:folHlink>
          <a:srgbClr val="AAAA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450184F-FECE-4F4E-9465-90FF95DEA0E4}" vid="{4EBE6972-D454-4FA8-9A2F-9FAFE2BB323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22634</TotalTime>
  <Words>3976</Words>
  <Application>Microsoft Office PowerPoint</Application>
  <PresentationFormat>On-screen Show (16:9)</PresentationFormat>
  <Paragraphs>575</Paragraphs>
  <Slides>46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Cambria</vt:lpstr>
      <vt:lpstr>Cambria Math</vt:lpstr>
      <vt:lpstr>CMR17</vt:lpstr>
      <vt:lpstr>Franklin Gothic Book</vt:lpstr>
      <vt:lpstr>HGMinchoB</vt:lpstr>
      <vt:lpstr>Lao UI</vt:lpstr>
      <vt:lpstr>Symbol</vt:lpstr>
      <vt:lpstr>Times New Roman</vt:lpstr>
      <vt:lpstr>Wingdings</vt:lpstr>
      <vt:lpstr>2_FinalPowerpoint</vt:lpstr>
      <vt:lpstr>High-Performance and Low-Cost Array Signal Processing: Challenges and Trends in Emerging Radar Applications</vt:lpstr>
      <vt:lpstr>Emerging ADAS Applications: Requirements</vt:lpstr>
      <vt:lpstr>Classic Radar Processing: Limitations</vt:lpstr>
      <vt:lpstr>Sparse Antenna Arrays: Motivation</vt:lpstr>
      <vt:lpstr>Sparse Recovery Landscape Overview</vt:lpstr>
      <vt:lpstr>Array + Algorithm: Examples</vt:lpstr>
      <vt:lpstr>High Perf. Low Cost Array Signal Processing Trends</vt:lpstr>
      <vt:lpstr>BPDN Algorithm: Performance</vt:lpstr>
      <vt:lpstr>Cascade Board Data: DoA Separation = 1o </vt:lpstr>
      <vt:lpstr>AWR2944 Functional Block Diagram</vt:lpstr>
      <vt:lpstr>FISTA Complexity and Implementation</vt:lpstr>
      <vt:lpstr>Array and Algorithm Co-Design: Spatial Smoothed MUSIC</vt:lpstr>
      <vt:lpstr>16x16 Array Design Example </vt:lpstr>
      <vt:lpstr>Azimuth Spectra: SS-MUSIC vs BF</vt:lpstr>
      <vt:lpstr>References</vt:lpstr>
      <vt:lpstr>Machine Learning on the Edge for low-cost mmWave Radars</vt:lpstr>
      <vt:lpstr>Introduction and Context</vt:lpstr>
      <vt:lpstr>Introduction and Context</vt:lpstr>
      <vt:lpstr>The need for Classification</vt:lpstr>
      <vt:lpstr>The need for Classification</vt:lpstr>
      <vt:lpstr>A 30sec intro to Radar Processing</vt:lpstr>
      <vt:lpstr>Resolution of a Radar</vt:lpstr>
      <vt:lpstr>Machine Learning on the Edge</vt:lpstr>
      <vt:lpstr>Gesture Recognition</vt:lpstr>
      <vt:lpstr>A typical  Radar Signal Chain</vt:lpstr>
      <vt:lpstr>Modified for Gesture Recognition (1/2)</vt:lpstr>
      <vt:lpstr>Modified for Gesture Recognition (2/2)</vt:lpstr>
      <vt:lpstr>Processing using Handcrafted features (1/2)</vt:lpstr>
      <vt:lpstr>Processing using Handcrafted features (2/2)</vt:lpstr>
      <vt:lpstr>Gesture Recognition – real time example</vt:lpstr>
      <vt:lpstr>Target Classification via Motion Signatures</vt:lpstr>
      <vt:lpstr>Micro-Doppler Signatures</vt:lpstr>
      <vt:lpstr>Doppler vs Time Spectrogram (1/2)</vt:lpstr>
      <vt:lpstr>Doppler vs Time Spectrogram (2/2)</vt:lpstr>
      <vt:lpstr>A typical  Radar Signal Chain</vt:lpstr>
      <vt:lpstr>Modified for Target Classification  (1/2)</vt:lpstr>
      <vt:lpstr>Modified for Target Classification  (2/2)</vt:lpstr>
      <vt:lpstr>Illustrating Spectrogram signatures</vt:lpstr>
      <vt:lpstr>Summary </vt:lpstr>
      <vt:lpstr>Summary </vt:lpstr>
      <vt:lpstr>Summary </vt:lpstr>
      <vt:lpstr>Summary </vt:lpstr>
      <vt:lpstr>PowerPoint Presentation</vt:lpstr>
      <vt:lpstr>Back up</vt:lpstr>
      <vt:lpstr>PowerPoint Presentation</vt:lpstr>
      <vt:lpstr>PowerPoint Presentation</vt:lpstr>
    </vt:vector>
  </TitlesOfParts>
  <Company>Texas Instruments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mm-Wave Sensing Beyond ADAS</dc:title>
  <dc:creator>Ginsburg, Brian</dc:creator>
  <cp:lastModifiedBy>Narasimha, Rajan</cp:lastModifiedBy>
  <cp:revision>263</cp:revision>
  <dcterms:created xsi:type="dcterms:W3CDTF">2024-04-10T13:05:06Z</dcterms:created>
  <dcterms:modified xsi:type="dcterms:W3CDTF">2025-04-07T06:54:39Z</dcterms:modified>
</cp:coreProperties>
</file>